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2" r:id="rId4"/>
    <p:sldId id="266" r:id="rId5"/>
    <p:sldId id="267" r:id="rId6"/>
    <p:sldId id="274" r:id="rId7"/>
    <p:sldId id="268" r:id="rId8"/>
    <p:sldId id="261" r:id="rId9"/>
    <p:sldId id="277" r:id="rId10"/>
    <p:sldId id="275" r:id="rId11"/>
    <p:sldId id="276" r:id="rId12"/>
    <p:sldId id="278" r:id="rId13"/>
    <p:sldId id="269" r:id="rId14"/>
    <p:sldId id="270" r:id="rId15"/>
    <p:sldId id="271" r:id="rId16"/>
    <p:sldId id="272" r:id="rId17"/>
    <p:sldId id="273" r:id="rId18"/>
    <p:sldId id="265" r:id="rId19"/>
    <p:sldId id="264" r:id="rId20"/>
    <p:sldId id="260" r:id="rId21"/>
    <p:sldId id="258" r:id="rId22"/>
    <p:sldId id="263" r:id="rId23"/>
  </p:sldIdLst>
  <p:sldSz cx="12192000" cy="6858000"/>
  <p:notesSz cx="6858000" cy="9144000"/>
  <p:embeddedFontLst>
    <p:embeddedFont>
      <p:font typeface="맑은 고딕" panose="020B0503020000020004" pitchFamily="50" charset="-127"/>
      <p:regular r:id="rId25"/>
      <p:bold r:id="rId26"/>
    </p:embeddedFont>
    <p:embeddedFont>
      <p:font typeface="나눔바른고딕" panose="020B0603020101020101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70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0902"/>
    <a:srgbClr val="F2CAD1"/>
    <a:srgbClr val="FBEFF1"/>
    <a:srgbClr val="781D2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6" autoAdjust="0"/>
    <p:restoredTop sz="95250" autoAdjust="0"/>
  </p:normalViewPr>
  <p:slideViewPr>
    <p:cSldViewPr snapToGrid="0">
      <p:cViewPr>
        <p:scale>
          <a:sx n="75" d="100"/>
          <a:sy n="75" d="100"/>
        </p:scale>
        <p:origin x="216" y="139"/>
      </p:cViewPr>
      <p:guideLst>
        <p:guide orient="horz" pos="2137"/>
        <p:guide pos="3704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1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0909AB-6F89-49F3-B965-A584CECBF452}" type="doc">
      <dgm:prSet loTypeId="urn:microsoft.com/office/officeart/2009/3/layout/PieProcess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pPr latinLnBrk="1"/>
          <a:endParaRPr lang="ko-KR" altLang="en-US"/>
        </a:p>
      </dgm:t>
    </dgm:pt>
    <dgm:pt modelId="{E9C48E2C-8CB3-4AC7-9078-B94F8C3F256D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57C91620-58E9-4C70-836F-95E507097096}" type="parTrans" cxnId="{DCDB83CD-1755-4DFB-BE98-609F2E1D5C5F}">
      <dgm:prSet/>
      <dgm:spPr/>
      <dgm:t>
        <a:bodyPr/>
        <a:lstStyle/>
        <a:p>
          <a:pPr latinLnBrk="1"/>
          <a:endParaRPr lang="ko-KR" altLang="en-US"/>
        </a:p>
      </dgm:t>
    </dgm:pt>
    <dgm:pt modelId="{867D6C85-CCC5-468C-BF20-0069B53BB106}" type="sibTrans" cxnId="{DCDB83CD-1755-4DFB-BE98-609F2E1D5C5F}">
      <dgm:prSet/>
      <dgm:spPr/>
      <dgm:t>
        <a:bodyPr/>
        <a:lstStyle/>
        <a:p>
          <a:pPr latinLnBrk="1"/>
          <a:endParaRPr lang="ko-KR" altLang="en-US"/>
        </a:p>
      </dgm:t>
    </dgm:pt>
    <dgm:pt modelId="{421F7D2E-238E-4E83-97DA-FA0A26BE56C8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4C620418-9007-4C89-9EF2-E3E0F5CD772C}" type="parTrans" cxnId="{603E8898-028F-4ED7-B345-D5C010486501}">
      <dgm:prSet/>
      <dgm:spPr/>
      <dgm:t>
        <a:bodyPr/>
        <a:lstStyle/>
        <a:p>
          <a:pPr latinLnBrk="1"/>
          <a:endParaRPr lang="ko-KR" altLang="en-US"/>
        </a:p>
      </dgm:t>
    </dgm:pt>
    <dgm:pt modelId="{2FED4B96-746B-4530-86F6-944F8551A062}" type="sibTrans" cxnId="{603E8898-028F-4ED7-B345-D5C010486501}">
      <dgm:prSet/>
      <dgm:spPr/>
      <dgm:t>
        <a:bodyPr/>
        <a:lstStyle/>
        <a:p>
          <a:pPr latinLnBrk="1"/>
          <a:endParaRPr lang="ko-KR" altLang="en-US"/>
        </a:p>
      </dgm:t>
    </dgm:pt>
    <dgm:pt modelId="{55E970A9-BB5A-418E-B348-DABBC26F4614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6E5A79E7-4C0B-4068-B557-588CE190A4EC}" type="parTrans" cxnId="{00EA3905-0F24-46E7-A9BA-19E7D2541036}">
      <dgm:prSet/>
      <dgm:spPr/>
      <dgm:t>
        <a:bodyPr/>
        <a:lstStyle/>
        <a:p>
          <a:pPr latinLnBrk="1"/>
          <a:endParaRPr lang="ko-KR" altLang="en-US"/>
        </a:p>
      </dgm:t>
    </dgm:pt>
    <dgm:pt modelId="{84CF0AB2-2D53-469C-877E-2956BBDA1198}" type="sibTrans" cxnId="{00EA3905-0F24-46E7-A9BA-19E7D2541036}">
      <dgm:prSet/>
      <dgm:spPr/>
      <dgm:t>
        <a:bodyPr/>
        <a:lstStyle/>
        <a:p>
          <a:pPr latinLnBrk="1"/>
          <a:endParaRPr lang="ko-KR" altLang="en-US"/>
        </a:p>
      </dgm:t>
    </dgm:pt>
    <dgm:pt modelId="{B2E1A7EE-ADD1-4C8D-85D6-A6721BE84F3D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8F5D98B2-B4C9-4417-8E05-C4CB39BF86A3}" type="parTrans" cxnId="{3B86455F-E669-4245-B96A-99931F6797C2}">
      <dgm:prSet/>
      <dgm:spPr/>
      <dgm:t>
        <a:bodyPr/>
        <a:lstStyle/>
        <a:p>
          <a:pPr latinLnBrk="1"/>
          <a:endParaRPr lang="ko-KR" altLang="en-US"/>
        </a:p>
      </dgm:t>
    </dgm:pt>
    <dgm:pt modelId="{8F38841B-012B-4B5B-A88B-90A8860690BC}" type="sibTrans" cxnId="{3B86455F-E669-4245-B96A-99931F6797C2}">
      <dgm:prSet/>
      <dgm:spPr/>
      <dgm:t>
        <a:bodyPr/>
        <a:lstStyle/>
        <a:p>
          <a:pPr latinLnBrk="1"/>
          <a:endParaRPr lang="ko-KR" altLang="en-US"/>
        </a:p>
      </dgm:t>
    </dgm:pt>
    <dgm:pt modelId="{324DF8E5-BE4B-4CFB-8B91-8A349D1D2709}">
      <dgm:prSet phldrT="[텍스트]"/>
      <dgm:spPr/>
      <dgm:t>
        <a:bodyPr/>
        <a:lstStyle/>
        <a:p>
          <a:pPr latinLnBrk="1"/>
          <a:r>
            <a:rPr lang="ko-KR" altLang="en-US" dirty="0"/>
            <a:t>월</a:t>
          </a:r>
        </a:p>
      </dgm:t>
    </dgm:pt>
    <dgm:pt modelId="{D98A2309-1BEA-4E12-B971-A90739EEBDD8}" type="parTrans" cxnId="{010EE19C-97F8-4D84-AA7C-361DC800028E}">
      <dgm:prSet/>
      <dgm:spPr/>
      <dgm:t>
        <a:bodyPr/>
        <a:lstStyle/>
        <a:p>
          <a:pPr latinLnBrk="1"/>
          <a:endParaRPr lang="ko-KR" altLang="en-US"/>
        </a:p>
      </dgm:t>
    </dgm:pt>
    <dgm:pt modelId="{1E62F5A1-00E9-47CF-9CCA-2275958135E7}" type="sibTrans" cxnId="{010EE19C-97F8-4D84-AA7C-361DC800028E}">
      <dgm:prSet/>
      <dgm:spPr/>
      <dgm:t>
        <a:bodyPr/>
        <a:lstStyle/>
        <a:p>
          <a:pPr latinLnBrk="1"/>
          <a:endParaRPr lang="ko-KR" altLang="en-US"/>
        </a:p>
      </dgm:t>
    </dgm:pt>
    <dgm:pt modelId="{30BE53CF-99AA-41A0-93AE-7DB3BF52D504}">
      <dgm:prSet phldrT="[텍스트]"/>
      <dgm:spPr/>
      <dgm:t>
        <a:bodyPr/>
        <a:lstStyle/>
        <a:p>
          <a:pPr latinLnBrk="1"/>
          <a:r>
            <a:rPr lang="en-US" altLang="ko-KR" dirty="0"/>
            <a:t> </a:t>
          </a:r>
          <a:endParaRPr lang="ko-KR" altLang="en-US" dirty="0"/>
        </a:p>
      </dgm:t>
    </dgm:pt>
    <dgm:pt modelId="{C21714B8-065E-4399-8B9F-44EB6D44C53C}" type="parTrans" cxnId="{867CBA77-F4A3-48D6-8945-11FA6EA39F8F}">
      <dgm:prSet/>
      <dgm:spPr/>
      <dgm:t>
        <a:bodyPr/>
        <a:lstStyle/>
        <a:p>
          <a:pPr latinLnBrk="1"/>
          <a:endParaRPr lang="ko-KR" altLang="en-US"/>
        </a:p>
      </dgm:t>
    </dgm:pt>
    <dgm:pt modelId="{CFD4C9D3-7B0B-40E3-AF11-C5218FE97A74}" type="sibTrans" cxnId="{867CBA77-F4A3-48D6-8945-11FA6EA39F8F}">
      <dgm:prSet/>
      <dgm:spPr/>
      <dgm:t>
        <a:bodyPr/>
        <a:lstStyle/>
        <a:p>
          <a:pPr latinLnBrk="1"/>
          <a:endParaRPr lang="ko-KR" altLang="en-US"/>
        </a:p>
      </dgm:t>
    </dgm:pt>
    <dgm:pt modelId="{37485DDB-B907-4E6F-AA2A-5209971B34F1}" type="pres">
      <dgm:prSet presAssocID="{CD0909AB-6F89-49F3-B965-A584CECBF452}" presName="Name0" presStyleCnt="0">
        <dgm:presLayoutVars>
          <dgm:chMax val="7"/>
          <dgm:chPref val="7"/>
          <dgm:dir/>
          <dgm:animOne val="branch"/>
          <dgm:animLvl val="lvl"/>
        </dgm:presLayoutVars>
      </dgm:prSet>
      <dgm:spPr/>
    </dgm:pt>
    <dgm:pt modelId="{F8C60811-74F7-41FD-84CE-2D572EE22969}" type="pres">
      <dgm:prSet presAssocID="{E9C48E2C-8CB3-4AC7-9078-B94F8C3F256D}" presName="ParentComposite" presStyleCnt="0"/>
      <dgm:spPr/>
    </dgm:pt>
    <dgm:pt modelId="{B85D3B41-64C6-4FCC-9C8B-EFACC4A388B7}" type="pres">
      <dgm:prSet presAssocID="{E9C48E2C-8CB3-4AC7-9078-B94F8C3F256D}" presName="Chord" presStyleLbl="bgShp" presStyleIdx="0" presStyleCnt="3"/>
      <dgm:spPr/>
    </dgm:pt>
    <dgm:pt modelId="{1EBF190E-8F9A-486D-94AC-B20B584B6972}" type="pres">
      <dgm:prSet presAssocID="{E9C48E2C-8CB3-4AC7-9078-B94F8C3F256D}" presName="Pie" presStyleLbl="alignNode1" presStyleIdx="0" presStyleCnt="3"/>
      <dgm:spPr/>
    </dgm:pt>
    <dgm:pt modelId="{C1470F9F-DDDD-467F-B275-4F64777773CD}" type="pres">
      <dgm:prSet presAssocID="{E9C48E2C-8CB3-4AC7-9078-B94F8C3F256D}" presName="Parent" presStyleLbl="revTx" presStyleIdx="0" presStyleCnt="6">
        <dgm:presLayoutVars>
          <dgm:chMax val="1"/>
          <dgm:chPref val="1"/>
          <dgm:bulletEnabled val="1"/>
        </dgm:presLayoutVars>
      </dgm:prSet>
      <dgm:spPr/>
    </dgm:pt>
    <dgm:pt modelId="{A337D8DC-669B-4986-94D7-3872038B32B6}" type="pres">
      <dgm:prSet presAssocID="{2FED4B96-746B-4530-86F6-944F8551A062}" presName="negSibTrans" presStyleCnt="0"/>
      <dgm:spPr/>
    </dgm:pt>
    <dgm:pt modelId="{0A80DD96-BAE9-4E1B-8712-FE45CE01AD1A}" type="pres">
      <dgm:prSet presAssocID="{E9C48E2C-8CB3-4AC7-9078-B94F8C3F256D}" presName="composite" presStyleCnt="0"/>
      <dgm:spPr/>
    </dgm:pt>
    <dgm:pt modelId="{D0559DD1-332B-467F-A6D8-F959CA828C8B}" type="pres">
      <dgm:prSet presAssocID="{E9C48E2C-8CB3-4AC7-9078-B94F8C3F256D}" presName="Child" presStyleLbl="revTx" presStyleIdx="1" presStyleCnt="6">
        <dgm:presLayoutVars>
          <dgm:chMax val="0"/>
          <dgm:chPref val="0"/>
          <dgm:bulletEnabled val="1"/>
        </dgm:presLayoutVars>
      </dgm:prSet>
      <dgm:spPr/>
    </dgm:pt>
    <dgm:pt modelId="{916995F7-7663-4488-98E3-5913813D1F4D}" type="pres">
      <dgm:prSet presAssocID="{867D6C85-CCC5-468C-BF20-0069B53BB106}" presName="sibTrans" presStyleCnt="0"/>
      <dgm:spPr/>
    </dgm:pt>
    <dgm:pt modelId="{2A36346B-C607-44CA-BF9C-1A212A57A42E}" type="pres">
      <dgm:prSet presAssocID="{55E970A9-BB5A-418E-B348-DABBC26F4614}" presName="ParentComposite" presStyleCnt="0"/>
      <dgm:spPr/>
    </dgm:pt>
    <dgm:pt modelId="{57C8D5C2-9AF5-47E3-AF7D-026FDEC03783}" type="pres">
      <dgm:prSet presAssocID="{55E970A9-BB5A-418E-B348-DABBC26F4614}" presName="Chord" presStyleLbl="bgShp" presStyleIdx="1" presStyleCnt="3"/>
      <dgm:spPr/>
    </dgm:pt>
    <dgm:pt modelId="{9605D2F3-F6B1-4B40-9291-22AF5BB274CA}" type="pres">
      <dgm:prSet presAssocID="{55E970A9-BB5A-418E-B348-DABBC26F4614}" presName="Pie" presStyleLbl="alignNode1" presStyleIdx="1" presStyleCnt="3"/>
      <dgm:spPr/>
    </dgm:pt>
    <dgm:pt modelId="{C129C3AB-BAF2-47F0-BCC0-4639E99C5B88}" type="pres">
      <dgm:prSet presAssocID="{55E970A9-BB5A-418E-B348-DABBC26F4614}" presName="Parent" presStyleLbl="revTx" presStyleIdx="2" presStyleCnt="6">
        <dgm:presLayoutVars>
          <dgm:chMax val="1"/>
          <dgm:chPref val="1"/>
          <dgm:bulletEnabled val="1"/>
        </dgm:presLayoutVars>
      </dgm:prSet>
      <dgm:spPr/>
    </dgm:pt>
    <dgm:pt modelId="{9A02D603-DE0C-4E7E-876D-ABC02835343E}" type="pres">
      <dgm:prSet presAssocID="{8F38841B-012B-4B5B-A88B-90A8860690BC}" presName="negSibTrans" presStyleCnt="0"/>
      <dgm:spPr/>
    </dgm:pt>
    <dgm:pt modelId="{C87F5202-752B-41C0-8971-7B89FEF91CFD}" type="pres">
      <dgm:prSet presAssocID="{55E970A9-BB5A-418E-B348-DABBC26F4614}" presName="composite" presStyleCnt="0"/>
      <dgm:spPr/>
    </dgm:pt>
    <dgm:pt modelId="{761C403B-C943-4B38-848B-80DB11E434FE}" type="pres">
      <dgm:prSet presAssocID="{55E970A9-BB5A-418E-B348-DABBC26F4614}" presName="Child" presStyleLbl="revTx" presStyleIdx="3" presStyleCnt="6">
        <dgm:presLayoutVars>
          <dgm:chMax val="0"/>
          <dgm:chPref val="0"/>
          <dgm:bulletEnabled val="1"/>
        </dgm:presLayoutVars>
      </dgm:prSet>
      <dgm:spPr/>
    </dgm:pt>
    <dgm:pt modelId="{0EFBFF7F-BB42-49C7-9AAE-89D510B36F63}" type="pres">
      <dgm:prSet presAssocID="{84CF0AB2-2D53-469C-877E-2956BBDA1198}" presName="sibTrans" presStyleCnt="0"/>
      <dgm:spPr/>
    </dgm:pt>
    <dgm:pt modelId="{A5DA0842-EF53-4DF4-852C-70ECFF7EF234}" type="pres">
      <dgm:prSet presAssocID="{324DF8E5-BE4B-4CFB-8B91-8A349D1D2709}" presName="ParentComposite" presStyleCnt="0"/>
      <dgm:spPr/>
    </dgm:pt>
    <dgm:pt modelId="{BBE03D97-2566-4171-A986-C2456FAD2EE6}" type="pres">
      <dgm:prSet presAssocID="{324DF8E5-BE4B-4CFB-8B91-8A349D1D2709}" presName="Chord" presStyleLbl="bgShp" presStyleIdx="2" presStyleCnt="3"/>
      <dgm:spPr/>
    </dgm:pt>
    <dgm:pt modelId="{B3CF6D32-E908-4483-83EF-AA2DDE553FC7}" type="pres">
      <dgm:prSet presAssocID="{324DF8E5-BE4B-4CFB-8B91-8A349D1D2709}" presName="Pie" presStyleLbl="alignNode1" presStyleIdx="2" presStyleCnt="3"/>
      <dgm:spPr>
        <a:solidFill>
          <a:srgbClr val="781D2C"/>
        </a:solidFill>
      </dgm:spPr>
    </dgm:pt>
    <dgm:pt modelId="{30E940A1-A262-43F9-B129-E52CE5F1FC81}" type="pres">
      <dgm:prSet presAssocID="{324DF8E5-BE4B-4CFB-8B91-8A349D1D2709}" presName="Parent" presStyleLbl="revTx" presStyleIdx="4" presStyleCnt="6">
        <dgm:presLayoutVars>
          <dgm:chMax val="1"/>
          <dgm:chPref val="1"/>
          <dgm:bulletEnabled val="1"/>
        </dgm:presLayoutVars>
      </dgm:prSet>
      <dgm:spPr/>
    </dgm:pt>
    <dgm:pt modelId="{596B05E4-A451-420D-A85C-E7E3C2442977}" type="pres">
      <dgm:prSet presAssocID="{CFD4C9D3-7B0B-40E3-AF11-C5218FE97A74}" presName="negSibTrans" presStyleCnt="0"/>
      <dgm:spPr/>
    </dgm:pt>
    <dgm:pt modelId="{26A04081-083C-4972-9FE7-D74B0E30AE5C}" type="pres">
      <dgm:prSet presAssocID="{324DF8E5-BE4B-4CFB-8B91-8A349D1D2709}" presName="composite" presStyleCnt="0"/>
      <dgm:spPr/>
    </dgm:pt>
    <dgm:pt modelId="{AC67614E-3E85-4E81-B464-DD6BF2D6D010}" type="pres">
      <dgm:prSet presAssocID="{324DF8E5-BE4B-4CFB-8B91-8A349D1D2709}" presName="Child" presStyleLbl="revTx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00EA3905-0F24-46E7-A9BA-19E7D2541036}" srcId="{CD0909AB-6F89-49F3-B965-A584CECBF452}" destId="{55E970A9-BB5A-418E-B348-DABBC26F4614}" srcOrd="1" destOrd="0" parTransId="{6E5A79E7-4C0B-4068-B557-588CE190A4EC}" sibTransId="{84CF0AB2-2D53-469C-877E-2956BBDA1198}"/>
    <dgm:cxn modelId="{94127610-A32A-452F-AA77-D3D904E0F681}" type="presOf" srcId="{B2E1A7EE-ADD1-4C8D-85D6-A6721BE84F3D}" destId="{761C403B-C943-4B38-848B-80DB11E434FE}" srcOrd="0" destOrd="0" presId="urn:microsoft.com/office/officeart/2009/3/layout/PieProcess"/>
    <dgm:cxn modelId="{E4B8202C-49CF-4FD8-9965-873BA841EEB8}" type="presOf" srcId="{30BE53CF-99AA-41A0-93AE-7DB3BF52D504}" destId="{AC67614E-3E85-4E81-B464-DD6BF2D6D010}" srcOrd="0" destOrd="0" presId="urn:microsoft.com/office/officeart/2009/3/layout/PieProcess"/>
    <dgm:cxn modelId="{3B86455F-E669-4245-B96A-99931F6797C2}" srcId="{55E970A9-BB5A-418E-B348-DABBC26F4614}" destId="{B2E1A7EE-ADD1-4C8D-85D6-A6721BE84F3D}" srcOrd="0" destOrd="0" parTransId="{8F5D98B2-B4C9-4417-8E05-C4CB39BF86A3}" sibTransId="{8F38841B-012B-4B5B-A88B-90A8860690BC}"/>
    <dgm:cxn modelId="{A818AB65-9CB6-4517-BD58-F3F46A35BA4B}" type="presOf" srcId="{421F7D2E-238E-4E83-97DA-FA0A26BE56C8}" destId="{D0559DD1-332B-467F-A6D8-F959CA828C8B}" srcOrd="0" destOrd="0" presId="urn:microsoft.com/office/officeart/2009/3/layout/PieProcess"/>
    <dgm:cxn modelId="{85F32A46-B10A-476F-9526-96B11D73F168}" type="presOf" srcId="{55E970A9-BB5A-418E-B348-DABBC26F4614}" destId="{C129C3AB-BAF2-47F0-BCC0-4639E99C5B88}" srcOrd="0" destOrd="0" presId="urn:microsoft.com/office/officeart/2009/3/layout/PieProcess"/>
    <dgm:cxn modelId="{867CBA77-F4A3-48D6-8945-11FA6EA39F8F}" srcId="{324DF8E5-BE4B-4CFB-8B91-8A349D1D2709}" destId="{30BE53CF-99AA-41A0-93AE-7DB3BF52D504}" srcOrd="0" destOrd="0" parTransId="{C21714B8-065E-4399-8B9F-44EB6D44C53C}" sibTransId="{CFD4C9D3-7B0B-40E3-AF11-C5218FE97A74}"/>
    <dgm:cxn modelId="{603E8898-028F-4ED7-B345-D5C010486501}" srcId="{E9C48E2C-8CB3-4AC7-9078-B94F8C3F256D}" destId="{421F7D2E-238E-4E83-97DA-FA0A26BE56C8}" srcOrd="0" destOrd="0" parTransId="{4C620418-9007-4C89-9EF2-E3E0F5CD772C}" sibTransId="{2FED4B96-746B-4530-86F6-944F8551A062}"/>
    <dgm:cxn modelId="{010EE19C-97F8-4D84-AA7C-361DC800028E}" srcId="{CD0909AB-6F89-49F3-B965-A584CECBF452}" destId="{324DF8E5-BE4B-4CFB-8B91-8A349D1D2709}" srcOrd="2" destOrd="0" parTransId="{D98A2309-1BEA-4E12-B971-A90739EEBDD8}" sibTransId="{1E62F5A1-00E9-47CF-9CCA-2275958135E7}"/>
    <dgm:cxn modelId="{81B166A2-3AFF-4976-A92E-8AFD9CFE507F}" type="presOf" srcId="{CD0909AB-6F89-49F3-B965-A584CECBF452}" destId="{37485DDB-B907-4E6F-AA2A-5209971B34F1}" srcOrd="0" destOrd="0" presId="urn:microsoft.com/office/officeart/2009/3/layout/PieProcess"/>
    <dgm:cxn modelId="{3155DEC1-D8CB-4EBC-A9CC-0B49CE711504}" type="presOf" srcId="{E9C48E2C-8CB3-4AC7-9078-B94F8C3F256D}" destId="{C1470F9F-DDDD-467F-B275-4F64777773CD}" srcOrd="0" destOrd="0" presId="urn:microsoft.com/office/officeart/2009/3/layout/PieProcess"/>
    <dgm:cxn modelId="{DCDB83CD-1755-4DFB-BE98-609F2E1D5C5F}" srcId="{CD0909AB-6F89-49F3-B965-A584CECBF452}" destId="{E9C48E2C-8CB3-4AC7-9078-B94F8C3F256D}" srcOrd="0" destOrd="0" parTransId="{57C91620-58E9-4C70-836F-95E507097096}" sibTransId="{867D6C85-CCC5-468C-BF20-0069B53BB106}"/>
    <dgm:cxn modelId="{BF3437F0-7933-44E5-A291-2B364D32723C}" type="presOf" srcId="{324DF8E5-BE4B-4CFB-8B91-8A349D1D2709}" destId="{30E940A1-A262-43F9-B129-E52CE5F1FC81}" srcOrd="0" destOrd="0" presId="urn:microsoft.com/office/officeart/2009/3/layout/PieProcess"/>
    <dgm:cxn modelId="{D58E17AE-B0EB-4FAA-9DAD-45A28B7E6A5B}" type="presParOf" srcId="{37485DDB-B907-4E6F-AA2A-5209971B34F1}" destId="{F8C60811-74F7-41FD-84CE-2D572EE22969}" srcOrd="0" destOrd="0" presId="urn:microsoft.com/office/officeart/2009/3/layout/PieProcess"/>
    <dgm:cxn modelId="{02E73306-7F9A-49F3-9CCF-41AB9217E230}" type="presParOf" srcId="{F8C60811-74F7-41FD-84CE-2D572EE22969}" destId="{B85D3B41-64C6-4FCC-9C8B-EFACC4A388B7}" srcOrd="0" destOrd="0" presId="urn:microsoft.com/office/officeart/2009/3/layout/PieProcess"/>
    <dgm:cxn modelId="{7C745014-35D1-4CA0-ABB1-F6A88CA7BE6E}" type="presParOf" srcId="{F8C60811-74F7-41FD-84CE-2D572EE22969}" destId="{1EBF190E-8F9A-486D-94AC-B20B584B6972}" srcOrd="1" destOrd="0" presId="urn:microsoft.com/office/officeart/2009/3/layout/PieProcess"/>
    <dgm:cxn modelId="{70FACBA6-331D-4F23-86AC-82B9C1674951}" type="presParOf" srcId="{F8C60811-74F7-41FD-84CE-2D572EE22969}" destId="{C1470F9F-DDDD-467F-B275-4F64777773CD}" srcOrd="2" destOrd="0" presId="urn:microsoft.com/office/officeart/2009/3/layout/PieProcess"/>
    <dgm:cxn modelId="{1712742D-5172-4D26-A542-26D2530AC7B4}" type="presParOf" srcId="{37485DDB-B907-4E6F-AA2A-5209971B34F1}" destId="{A337D8DC-669B-4986-94D7-3872038B32B6}" srcOrd="1" destOrd="0" presId="urn:microsoft.com/office/officeart/2009/3/layout/PieProcess"/>
    <dgm:cxn modelId="{14E5DF59-7A2C-45E4-A9F2-F4C024CD3947}" type="presParOf" srcId="{37485DDB-B907-4E6F-AA2A-5209971B34F1}" destId="{0A80DD96-BAE9-4E1B-8712-FE45CE01AD1A}" srcOrd="2" destOrd="0" presId="urn:microsoft.com/office/officeart/2009/3/layout/PieProcess"/>
    <dgm:cxn modelId="{AD7F5193-3E8A-4E1E-B98B-E9B02FA53610}" type="presParOf" srcId="{0A80DD96-BAE9-4E1B-8712-FE45CE01AD1A}" destId="{D0559DD1-332B-467F-A6D8-F959CA828C8B}" srcOrd="0" destOrd="0" presId="urn:microsoft.com/office/officeart/2009/3/layout/PieProcess"/>
    <dgm:cxn modelId="{E3DF11FE-11AF-4EE9-B2B5-3CB52EBEE5C4}" type="presParOf" srcId="{37485DDB-B907-4E6F-AA2A-5209971B34F1}" destId="{916995F7-7663-4488-98E3-5913813D1F4D}" srcOrd="3" destOrd="0" presId="urn:microsoft.com/office/officeart/2009/3/layout/PieProcess"/>
    <dgm:cxn modelId="{654A9C49-7C09-4FF3-85C9-3FE9E211125B}" type="presParOf" srcId="{37485DDB-B907-4E6F-AA2A-5209971B34F1}" destId="{2A36346B-C607-44CA-BF9C-1A212A57A42E}" srcOrd="4" destOrd="0" presId="urn:microsoft.com/office/officeart/2009/3/layout/PieProcess"/>
    <dgm:cxn modelId="{9A58B218-AA59-4E99-A153-7F095EBB9729}" type="presParOf" srcId="{2A36346B-C607-44CA-BF9C-1A212A57A42E}" destId="{57C8D5C2-9AF5-47E3-AF7D-026FDEC03783}" srcOrd="0" destOrd="0" presId="urn:microsoft.com/office/officeart/2009/3/layout/PieProcess"/>
    <dgm:cxn modelId="{1DCC3D0C-5A8E-41A8-B439-5E7642971F0D}" type="presParOf" srcId="{2A36346B-C607-44CA-BF9C-1A212A57A42E}" destId="{9605D2F3-F6B1-4B40-9291-22AF5BB274CA}" srcOrd="1" destOrd="0" presId="urn:microsoft.com/office/officeart/2009/3/layout/PieProcess"/>
    <dgm:cxn modelId="{90E76390-6097-4DA9-9A9E-687B28D6DE12}" type="presParOf" srcId="{2A36346B-C607-44CA-BF9C-1A212A57A42E}" destId="{C129C3AB-BAF2-47F0-BCC0-4639E99C5B88}" srcOrd="2" destOrd="0" presId="urn:microsoft.com/office/officeart/2009/3/layout/PieProcess"/>
    <dgm:cxn modelId="{8AAAB7CD-6422-4EB6-AAC6-C277D04E4E50}" type="presParOf" srcId="{37485DDB-B907-4E6F-AA2A-5209971B34F1}" destId="{9A02D603-DE0C-4E7E-876D-ABC02835343E}" srcOrd="5" destOrd="0" presId="urn:microsoft.com/office/officeart/2009/3/layout/PieProcess"/>
    <dgm:cxn modelId="{97C7AFCE-E606-41AF-A5AC-ED42C89F35A0}" type="presParOf" srcId="{37485DDB-B907-4E6F-AA2A-5209971B34F1}" destId="{C87F5202-752B-41C0-8971-7B89FEF91CFD}" srcOrd="6" destOrd="0" presId="urn:microsoft.com/office/officeart/2009/3/layout/PieProcess"/>
    <dgm:cxn modelId="{15FAD676-BC21-4AB9-9E90-61BD45726C60}" type="presParOf" srcId="{C87F5202-752B-41C0-8971-7B89FEF91CFD}" destId="{761C403B-C943-4B38-848B-80DB11E434FE}" srcOrd="0" destOrd="0" presId="urn:microsoft.com/office/officeart/2009/3/layout/PieProcess"/>
    <dgm:cxn modelId="{BCEA8E56-2BD8-4F93-82BC-32B9FCA211B6}" type="presParOf" srcId="{37485DDB-B907-4E6F-AA2A-5209971B34F1}" destId="{0EFBFF7F-BB42-49C7-9AAE-89D510B36F63}" srcOrd="7" destOrd="0" presId="urn:microsoft.com/office/officeart/2009/3/layout/PieProcess"/>
    <dgm:cxn modelId="{348A3ADE-0DDF-4D8F-B572-443C42CC6DB0}" type="presParOf" srcId="{37485DDB-B907-4E6F-AA2A-5209971B34F1}" destId="{A5DA0842-EF53-4DF4-852C-70ECFF7EF234}" srcOrd="8" destOrd="0" presId="urn:microsoft.com/office/officeart/2009/3/layout/PieProcess"/>
    <dgm:cxn modelId="{254E903E-F73F-43D1-8AD7-59819C57E9ED}" type="presParOf" srcId="{A5DA0842-EF53-4DF4-852C-70ECFF7EF234}" destId="{BBE03D97-2566-4171-A986-C2456FAD2EE6}" srcOrd="0" destOrd="0" presId="urn:microsoft.com/office/officeart/2009/3/layout/PieProcess"/>
    <dgm:cxn modelId="{BC1515A5-2704-41D7-8F31-3B96453E2BA8}" type="presParOf" srcId="{A5DA0842-EF53-4DF4-852C-70ECFF7EF234}" destId="{B3CF6D32-E908-4483-83EF-AA2DDE553FC7}" srcOrd="1" destOrd="0" presId="urn:microsoft.com/office/officeart/2009/3/layout/PieProcess"/>
    <dgm:cxn modelId="{28F2BA92-7FDD-4BBE-8310-E9DD3993828B}" type="presParOf" srcId="{A5DA0842-EF53-4DF4-852C-70ECFF7EF234}" destId="{30E940A1-A262-43F9-B129-E52CE5F1FC81}" srcOrd="2" destOrd="0" presId="urn:microsoft.com/office/officeart/2009/3/layout/PieProcess"/>
    <dgm:cxn modelId="{5D95B16F-9418-4572-A78E-FF23DEFD9AFA}" type="presParOf" srcId="{37485DDB-B907-4E6F-AA2A-5209971B34F1}" destId="{596B05E4-A451-420D-A85C-E7E3C2442977}" srcOrd="9" destOrd="0" presId="urn:microsoft.com/office/officeart/2009/3/layout/PieProcess"/>
    <dgm:cxn modelId="{21849BE0-CBD4-4D32-83E2-DF86275FF09C}" type="presParOf" srcId="{37485DDB-B907-4E6F-AA2A-5209971B34F1}" destId="{26A04081-083C-4972-9FE7-D74B0E30AE5C}" srcOrd="10" destOrd="0" presId="urn:microsoft.com/office/officeart/2009/3/layout/PieProcess"/>
    <dgm:cxn modelId="{3A596F4B-5C25-4691-B0D8-86B990D93D72}" type="presParOf" srcId="{26A04081-083C-4972-9FE7-D74B0E30AE5C}" destId="{AC67614E-3E85-4E81-B464-DD6BF2D6D010}" srcOrd="0" destOrd="0" presId="urn:microsoft.com/office/officeart/2009/3/layout/Pi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5D3B41-64C6-4FCC-9C8B-EFACC4A388B7}">
      <dsp:nvSpPr>
        <dsp:cNvPr id="0" name=""/>
        <dsp:cNvSpPr/>
      </dsp:nvSpPr>
      <dsp:spPr>
        <a:xfrm>
          <a:off x="4862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EBF190E-8F9A-486D-94AC-B20B584B6972}">
      <dsp:nvSpPr>
        <dsp:cNvPr id="0" name=""/>
        <dsp:cNvSpPr/>
      </dsp:nvSpPr>
      <dsp:spPr>
        <a:xfrm>
          <a:off x="124198" y="273156"/>
          <a:ext cx="954683" cy="954683"/>
        </a:xfrm>
        <a:prstGeom prst="pie">
          <a:avLst>
            <a:gd name="adj1" fmla="val 12600000"/>
            <a:gd name="adj2" fmla="val 1620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470F9F-DDDD-467F-B275-4F64777773CD}">
      <dsp:nvSpPr>
        <dsp:cNvPr id="0" name=""/>
        <dsp:cNvSpPr/>
      </dsp:nvSpPr>
      <dsp:spPr>
        <a:xfrm rot="16200000">
          <a:off x="-1367494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-1367494" y="2838867"/>
        <a:ext cx="3460726" cy="716012"/>
      </dsp:txXfrm>
    </dsp:sp>
    <dsp:sp modelId="{D0559DD1-332B-467F-A6D8-F959CA828C8B}">
      <dsp:nvSpPr>
        <dsp:cNvPr id="0" name=""/>
        <dsp:cNvSpPr/>
      </dsp:nvSpPr>
      <dsp:spPr>
        <a:xfrm>
          <a:off x="840210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840210" y="153821"/>
        <a:ext cx="2386707" cy="4773415"/>
      </dsp:txXfrm>
    </dsp:sp>
    <dsp:sp modelId="{57C8D5C2-9AF5-47E3-AF7D-026FDEC03783}">
      <dsp:nvSpPr>
        <dsp:cNvPr id="0" name=""/>
        <dsp:cNvSpPr/>
      </dsp:nvSpPr>
      <dsp:spPr>
        <a:xfrm>
          <a:off x="3646772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05D2F3-F6B1-4B40-9291-22AF5BB274CA}">
      <dsp:nvSpPr>
        <dsp:cNvPr id="0" name=""/>
        <dsp:cNvSpPr/>
      </dsp:nvSpPr>
      <dsp:spPr>
        <a:xfrm>
          <a:off x="3766107" y="273156"/>
          <a:ext cx="954683" cy="954683"/>
        </a:xfrm>
        <a:prstGeom prst="pie">
          <a:avLst>
            <a:gd name="adj1" fmla="val 9000000"/>
            <a:gd name="adj2" fmla="val 1620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129C3AB-BAF2-47F0-BCC0-4639E99C5B88}">
      <dsp:nvSpPr>
        <dsp:cNvPr id="0" name=""/>
        <dsp:cNvSpPr/>
      </dsp:nvSpPr>
      <dsp:spPr>
        <a:xfrm rot="16200000">
          <a:off x="2274415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2274415" y="2838867"/>
        <a:ext cx="3460726" cy="716012"/>
      </dsp:txXfrm>
    </dsp:sp>
    <dsp:sp modelId="{761C403B-C943-4B38-848B-80DB11E434FE}">
      <dsp:nvSpPr>
        <dsp:cNvPr id="0" name=""/>
        <dsp:cNvSpPr/>
      </dsp:nvSpPr>
      <dsp:spPr>
        <a:xfrm>
          <a:off x="4482119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4482119" y="153821"/>
        <a:ext cx="2386707" cy="4773415"/>
      </dsp:txXfrm>
    </dsp:sp>
    <dsp:sp modelId="{BBE03D97-2566-4171-A986-C2456FAD2EE6}">
      <dsp:nvSpPr>
        <dsp:cNvPr id="0" name=""/>
        <dsp:cNvSpPr/>
      </dsp:nvSpPr>
      <dsp:spPr>
        <a:xfrm>
          <a:off x="7288681" y="153821"/>
          <a:ext cx="1193353" cy="1193353"/>
        </a:xfrm>
        <a:prstGeom prst="chord">
          <a:avLst>
            <a:gd name="adj1" fmla="val 4800000"/>
            <a:gd name="adj2" fmla="val 1680000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3CF6D32-E908-4483-83EF-AA2DDE553FC7}">
      <dsp:nvSpPr>
        <dsp:cNvPr id="0" name=""/>
        <dsp:cNvSpPr/>
      </dsp:nvSpPr>
      <dsp:spPr>
        <a:xfrm>
          <a:off x="7408017" y="273156"/>
          <a:ext cx="954683" cy="954683"/>
        </a:xfrm>
        <a:prstGeom prst="pie">
          <a:avLst>
            <a:gd name="adj1" fmla="val 5400000"/>
            <a:gd name="adj2" fmla="val 16200000"/>
          </a:avLst>
        </a:prstGeom>
        <a:solidFill>
          <a:srgbClr val="781D2C"/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940A1-A262-43F9-B129-E52CE5F1FC81}">
      <dsp:nvSpPr>
        <dsp:cNvPr id="0" name=""/>
        <dsp:cNvSpPr/>
      </dsp:nvSpPr>
      <dsp:spPr>
        <a:xfrm rot="16200000">
          <a:off x="5916324" y="2838867"/>
          <a:ext cx="3460726" cy="71601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r" defTabSz="20891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4700" kern="1200" dirty="0"/>
            <a:t>월</a:t>
          </a:r>
        </a:p>
      </dsp:txBody>
      <dsp:txXfrm>
        <a:off x="5916324" y="2838867"/>
        <a:ext cx="3460726" cy="716012"/>
      </dsp:txXfrm>
    </dsp:sp>
    <dsp:sp modelId="{AC67614E-3E85-4E81-B464-DD6BF2D6D010}">
      <dsp:nvSpPr>
        <dsp:cNvPr id="0" name=""/>
        <dsp:cNvSpPr/>
      </dsp:nvSpPr>
      <dsp:spPr>
        <a:xfrm>
          <a:off x="8124029" y="153821"/>
          <a:ext cx="2386707" cy="47734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ko-KR" sz="3600" kern="1200" dirty="0"/>
            <a:t> </a:t>
          </a:r>
          <a:endParaRPr lang="ko-KR" altLang="en-US" sz="3600" kern="1200" dirty="0"/>
        </a:p>
      </dsp:txBody>
      <dsp:txXfrm>
        <a:off x="8124029" y="153821"/>
        <a:ext cx="2386707" cy="47734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PieProcess">
  <dgm:title val=""/>
  <dgm:desc val=""/>
  <dgm:catLst>
    <dgm:cat type="list" pri="8600"/>
    <dgm:cat type="process" pri="46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7"/>
      <dgm:chPref val="7"/>
      <dgm:dir/>
      <dgm:animOne val="branch"/>
      <dgm:animLvl val="lvl"/>
    </dgm:varLst>
    <dgm:choose name="Name1">
      <dgm:if name="Name2" func="var" arg="dir" op="equ" val="norm">
        <dgm:alg type="lin">
          <dgm:param type="linDir" val="fromL"/>
        </dgm:alg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val="65"/>
      <dgm:constr type="primFontSz" for="des" forName="Child" refType="primFontSz" refFor="des" refForName="Parent" op="lte"/>
      <dgm:constr type="w" for="ch" forName="composite" refType="w"/>
      <dgm:constr type="h" for="ch" forName="composite" refType="h"/>
      <dgm:constr type="w" for="ch" forName="ParentComposite" refType="w" fact="0.5"/>
      <dgm:constr type="h" for="ch" forName="ParentComposite" refType="h"/>
      <dgm:constr type="w" for="ch" forName="negSibTrans" refType="h" refFor="ch" refForName="composite" fact="-0.075"/>
      <dgm:constr type="w" for="ch" forName="sibTrans" refType="w" refFor="ch" refForName="composite" fact="0.0425"/>
    </dgm:constrLst>
    <dgm:forEach name="nodesForEach" axis="ch" ptType="node" cnt="7">
      <dgm:layoutNode name="ParentComposite">
        <dgm:alg type="composite">
          <dgm:param type="ar" val="0.2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l" for="ch" forName="Chord" refType="w" fact="0"/>
              <dgm:constr type="t" for="ch" forName="Chord" refType="h" fact="0"/>
              <dgm:constr type="w" for="ch" forName="Chord" refType="w"/>
              <dgm:constr type="h" for="ch" forName="Chord" refType="h" fact="0.25"/>
              <dgm:constr type="l" for="ch" forName="Pie" refType="w" fact="0.1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if>
          <dgm:else name="Name6">
            <dgm:constrLst>
              <dgm:constr type="r" for="ch" forName="Parent" refType="w"/>
              <dgm:constr type="t" for="ch" forName="Parent" refType="h" fact="0.275"/>
              <dgm:constr type="w" for="ch" forName="Parent" refType="w" fact="0.6"/>
              <dgm:constr type="h" for="ch" forName="Parent" refType="h" fact="0.725"/>
              <dgm:constr type="r" for="ch" forName="Chord" refType="w"/>
              <dgm:constr type="t" for="ch" forName="Chord" refType="h" fact="0"/>
              <dgm:constr type="w" for="ch" forName="Chord" refType="w"/>
              <dgm:constr type="h" for="ch" forName="Chord" refType="h" fact="0.25"/>
              <dgm:constr type="r" for="ch" forName="Pie" refType="w" fact="0.9"/>
              <dgm:constr type="t" for="ch" forName="Pie" refType="h" fact="0.025"/>
              <dgm:constr type="w" for="ch" forName="Pie" refType="w" fact="0.8"/>
              <dgm:constr type="h" for="ch" forName="Pie" refType="h" fact="0.2"/>
            </dgm:constrLst>
          </dgm:else>
        </dgm:choose>
        <dgm:layoutNode name="Chord" styleLbl="bgShp">
          <dgm:alg type="sp"/>
          <dgm:choose name="Name7">
            <dgm:if name="Name8" func="var" arg="dir" op="equ" val="norm">
              <dgm:shape xmlns:r="http://schemas.openxmlformats.org/officeDocument/2006/relationships" type="chord" r:blip="">
                <dgm:adjLst>
                  <dgm:adj idx="1" val="80"/>
                  <dgm:adj idx="2" val="-80"/>
                </dgm:adjLst>
              </dgm:shape>
            </dgm:if>
            <dgm:else name="Name9">
              <dgm:shape xmlns:r="http://schemas.openxmlformats.org/officeDocument/2006/relationships" rot="180" type="chord" r:blip="">
                <dgm:adjLst>
                  <dgm:adj idx="1" val="80"/>
                  <dgm:adj idx="2" val="-80"/>
                </dgm:adjLst>
              </dgm:shape>
            </dgm:else>
          </dgm:choose>
          <dgm:presOf/>
        </dgm:layoutNode>
        <dgm:layoutNode name="Pie" styleLbl="alignNode1">
          <dgm:alg type="sp"/>
          <dgm:choose name="Name10">
            <dgm:if name="Name11" func="var" arg="dir" op="equ" val="norm">
              <dgm:choose name="Name12">
                <dgm:if name="Name13" axis="precedSib" ptType="node" func="cnt" op="equ" val="0">
                  <dgm:choose name="Name14">
                    <dgm:if name="Name1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1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17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if name="Name18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35"/>
                          <dgm:adj idx="2" val="-90"/>
                        </dgm:adjLst>
                      </dgm:shape>
                    </dgm:if>
                    <dgm:if name="Name19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26"/>
                          <dgm:adj idx="2" val="-90"/>
                        </dgm:adjLst>
                      </dgm:shape>
                    </dgm:if>
                    <dgm:if name="Name20" axis="followSib" ptType="node" func="cnt" op="equ" val="5">
                      <dgm:shape xmlns:r="http://schemas.openxmlformats.org/officeDocument/2006/relationships" type="pie" r:blip="">
                        <dgm:adjLst>
                          <dgm:adj idx="1" val="-120"/>
                          <dgm:adj idx="2" val="-90"/>
                        </dgm:adjLst>
                      </dgm:shape>
                    </dgm:if>
                    <dgm:else name="Name21">
                      <dgm:shape xmlns:r="http://schemas.openxmlformats.org/officeDocument/2006/relationships" type="pie" r:blip="">
                        <dgm:adjLst>
                          <dgm:adj idx="1" val="-115.7143"/>
                          <dgm:adj idx="2" val="-90"/>
                        </dgm:adjLst>
                      </dgm:shape>
                    </dgm:else>
                  </dgm:choose>
                </dgm:if>
                <dgm:if name="Name22" axis="precedSib" ptType="node" func="cnt" op="equ" val="1">
                  <dgm:choose name="Name23">
                    <dgm:if name="Name24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25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if name="Name26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if name="Name27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-162"/>
                          <dgm:adj idx="2" val="-90"/>
                        </dgm:adjLst>
                      </dgm:shape>
                    </dgm:if>
                    <dgm:if name="Name28" axis="followSib" ptType="node" func="cnt" op="equ" val="4">
                      <dgm:shape xmlns:r="http://schemas.openxmlformats.org/officeDocument/2006/relationships" type="pie" r:blip="">
                        <dgm:adjLst>
                          <dgm:adj idx="1" val="-150"/>
                          <dgm:adj idx="2" val="-90"/>
                        </dgm:adjLst>
                      </dgm:shape>
                    </dgm:if>
                    <dgm:else name="Name29">
                      <dgm:shape xmlns:r="http://schemas.openxmlformats.org/officeDocument/2006/relationships" type="pie" r:blip="">
                        <dgm:adjLst>
                          <dgm:adj idx="1" val="-141.4286"/>
                          <dgm:adj idx="2" val="-90"/>
                        </dgm:adjLst>
                      </dgm:shape>
                    </dgm:else>
                  </dgm:choose>
                </dgm:if>
                <dgm:if name="Name30" axis="precedSib" ptType="node" func="cnt" op="equ" val="2">
                  <dgm:choose name="Name31">
                    <dgm:if name="Name32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33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35"/>
                          <dgm:adj idx="2" val="-90"/>
                        </dgm:adjLst>
                      </dgm:shape>
                    </dgm:if>
                    <dgm:if name="Name34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62"/>
                          <dgm:adj idx="2" val="-90"/>
                        </dgm:adjLst>
                      </dgm:shape>
                    </dgm:if>
                    <dgm:if name="Name35" axis="followSib" ptType="node" func="cnt" op="equ" val="3">
                      <dgm:shape xmlns:r="http://schemas.openxmlformats.org/officeDocument/2006/relationships" type="pie" r:blip="">
                        <dgm:adjLst>
                          <dgm:adj idx="1" val="180"/>
                          <dgm:adj idx="2" val="-90"/>
                        </dgm:adjLst>
                      </dgm:shape>
                    </dgm:if>
                    <dgm:else name="Name36">
                      <dgm:shape xmlns:r="http://schemas.openxmlformats.org/officeDocument/2006/relationships" type="pie" r:blip="">
                        <dgm:adjLst>
                          <dgm:adj idx="1" val="-167.1429"/>
                          <dgm:adj idx="2" val="-90"/>
                        </dgm:adjLst>
                      </dgm:shape>
                    </dgm:else>
                  </dgm:choose>
                </dgm:if>
                <dgm:if name="Name37" axis="precedSib" ptType="node" func="cnt" op="equ" val="3">
                  <dgm:choose name="Name38">
                    <dgm:if name="Name39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0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6"/>
                          <dgm:adj idx="2" val="-90"/>
                        </dgm:adjLst>
                      </dgm:shape>
                    </dgm:if>
                    <dgm:if name="Name41" axis="followSib" ptType="node" func="cnt" op="equ" val="2">
                      <dgm:shape xmlns:r="http://schemas.openxmlformats.org/officeDocument/2006/relationships" type="pie" r:blip="">
                        <dgm:adjLst>
                          <dgm:adj idx="1" val="150"/>
                          <dgm:adj idx="2" val="-90"/>
                        </dgm:adjLst>
                      </dgm:shape>
                    </dgm:if>
                    <dgm:else name="Name42">
                      <dgm:shape xmlns:r="http://schemas.openxmlformats.org/officeDocument/2006/relationships" type="pie" r:blip="">
                        <dgm:adjLst>
                          <dgm:adj idx="1" val="167.1429"/>
                          <dgm:adj idx="2" val="-90"/>
                        </dgm:adjLst>
                      </dgm:shape>
                    </dgm:else>
                  </dgm:choose>
                </dgm:if>
                <dgm:if name="Name43" axis="precedSib" ptType="node" func="cnt" op="equ" val="4">
                  <dgm:choose name="Name44">
                    <dgm:if name="Name45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46" axis="followSib" ptType="node" func="cnt" op="equ" val="1">
                      <dgm:shape xmlns:r="http://schemas.openxmlformats.org/officeDocument/2006/relationships" type="pie" r:blip="">
                        <dgm:adjLst>
                          <dgm:adj idx="1" val="120"/>
                          <dgm:adj idx="2" val="-90"/>
                        </dgm:adjLst>
                      </dgm:shape>
                    </dgm:if>
                    <dgm:else name="Name47">
                      <dgm:shape xmlns:r="http://schemas.openxmlformats.org/officeDocument/2006/relationships" type="pie" r:blip="">
                        <dgm:adjLst>
                          <dgm:adj idx="1" val="141.4286"/>
                          <dgm:adj idx="2" val="-90"/>
                        </dgm:adjLst>
                      </dgm:shape>
                    </dgm:else>
                  </dgm:choose>
                </dgm:if>
                <dgm:if name="Name48" axis="precedSib" ptType="node" func="cnt" op="equ" val="5">
                  <dgm:choose name="Name49">
                    <dgm:if name="Name50" axis="followSib" ptType="node" func="cnt" op="equ" val="0">
                      <dgm:shape xmlns:r="http://schemas.openxmlformats.org/officeDocument/2006/relationships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51">
                      <dgm:shape xmlns:r="http://schemas.openxmlformats.org/officeDocument/2006/relationships" type="pie" r:blip="">
                        <dgm:adjLst>
                          <dgm:adj idx="1" val="115.7143"/>
                          <dgm:adj idx="2" val="-90"/>
                        </dgm:adjLst>
                      </dgm:shape>
                    </dgm:else>
                  </dgm:choose>
                </dgm:if>
                <dgm:else name="Name52">
                  <dgm:shape xmlns:r="http://schemas.openxmlformats.org/officeDocument/2006/relationships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if>
            <dgm:else name="Name53">
              <dgm:choose name="Name54">
                <dgm:if name="Name55" axis="precedSib" ptType="node" func="cnt" op="equ" val="0">
                  <dgm:choose name="Name56">
                    <dgm:if name="Name5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5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59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if name="Name60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35"/>
                        </dgm:adjLst>
                      </dgm:shape>
                    </dgm:if>
                    <dgm:if name="Name61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6"/>
                        </dgm:adjLst>
                      </dgm:shape>
                    </dgm:if>
                    <dgm:if name="Name62" axis="followSib" ptType="node" func="cnt" op="equ" val="5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20"/>
                        </dgm:adjLst>
                      </dgm:shape>
                    </dgm:if>
                    <dgm:else name="Name6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15.7143"/>
                        </dgm:adjLst>
                      </dgm:shape>
                    </dgm:else>
                  </dgm:choose>
                </dgm:if>
                <dgm:if name="Name64" axis="precedSib" ptType="node" func="cnt" op="equ" val="1">
                  <dgm:choose name="Name65">
                    <dgm:if name="Name66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67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if name="Name68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if name="Name69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2"/>
                        </dgm:adjLst>
                      </dgm:shape>
                    </dgm:if>
                    <dgm:if name="Name70" axis="followSib" ptType="node" func="cnt" op="equ" val="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50"/>
                        </dgm:adjLst>
                      </dgm:shape>
                    </dgm:if>
                    <dgm:else name="Name7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41.4286"/>
                        </dgm:adjLst>
                      </dgm:shape>
                    </dgm:else>
                  </dgm:choose>
                </dgm:if>
                <dgm:if name="Name72" axis="precedSib" ptType="node" func="cnt" op="equ" val="2">
                  <dgm:choose name="Name73">
                    <dgm:if name="Name74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75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35"/>
                        </dgm:adjLst>
                      </dgm:shape>
                    </dgm:if>
                    <dgm:if name="Name76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2"/>
                        </dgm:adjLst>
                      </dgm:shape>
                    </dgm:if>
                    <dgm:if name="Name77" axis="followSib" ptType="node" func="cnt" op="equ" val="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80"/>
                        </dgm:adjLst>
                      </dgm:shape>
                    </dgm:if>
                    <dgm:else name="Name78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167.1429"/>
                        </dgm:adjLst>
                      </dgm:shape>
                    </dgm:else>
                  </dgm:choose>
                </dgm:if>
                <dgm:if name="Name79" axis="precedSib" ptType="node" func="cnt" op="equ" val="3">
                  <dgm:choose name="Name80">
                    <dgm:if name="Name81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2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6"/>
                        </dgm:adjLst>
                      </dgm:shape>
                    </dgm:if>
                    <dgm:if name="Name83" axis="followSib" ptType="node" func="cnt" op="equ" val="2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50"/>
                        </dgm:adjLst>
                      </dgm:shape>
                    </dgm:if>
                    <dgm:else name="Name84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67.1429"/>
                        </dgm:adjLst>
                      </dgm:shape>
                    </dgm:else>
                  </dgm:choose>
                </dgm:if>
                <dgm:if name="Name85" axis="precedSib" ptType="node" func="cnt" op="equ" val="4">
                  <dgm:choose name="Name86">
                    <dgm:if name="Name87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if name="Name88" axis="followSib" ptType="node" func="cnt" op="equ" val="1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20"/>
                        </dgm:adjLst>
                      </dgm:shape>
                    </dgm:if>
                    <dgm:else name="Name89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41.4286"/>
                        </dgm:adjLst>
                      </dgm:shape>
                    </dgm:else>
                  </dgm:choose>
                </dgm:if>
                <dgm:if name="Name90" axis="precedSib" ptType="node" func="cnt" op="equ" val="5">
                  <dgm:choose name="Name91">
                    <dgm:if name="Name92" axis="followSib" ptType="node" func="cnt" op="equ" val="0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90"/>
                        </dgm:adjLst>
                      </dgm:shape>
                    </dgm:if>
                    <dgm:else name="Name93">
                      <dgm:shape xmlns:r="http://schemas.openxmlformats.org/officeDocument/2006/relationships" rot="180" type="pie" r:blip="">
                        <dgm:adjLst>
                          <dgm:adj idx="1" val="90"/>
                          <dgm:adj idx="2" val="-115.7143"/>
                        </dgm:adjLst>
                      </dgm:shape>
                    </dgm:else>
                  </dgm:choose>
                </dgm:if>
                <dgm:else name="Name94">
                  <dgm:shape xmlns:r="http://schemas.openxmlformats.org/officeDocument/2006/relationships" rot="180" type="pie" r:blip="">
                    <dgm:adjLst>
                      <dgm:adj idx="1" val="90"/>
                      <dgm:adj idx="2" val="-90"/>
                    </dgm:adjLst>
                  </dgm:shape>
                </dgm:else>
              </dgm:choose>
            </dgm:else>
          </dgm:choose>
          <dgm:presOf/>
        </dgm:layoutNode>
        <dgm:layoutNode name="Parent" styleLbl="revTx">
          <dgm:varLst>
            <dgm:chMax val="1"/>
            <dgm:chPref val="1"/>
            <dgm:bulletEnabled val="1"/>
          </dgm:varLst>
          <dgm:choose name="Name95">
            <dgm:if name="Name96" func="var" arg="dir" op="equ" val="norm">
              <dgm:alg type="tx">
                <dgm:param type="parTxLTRAlign" val="r"/>
                <dgm:param type="parTxRTLAlign" val="r"/>
                <dgm:param type="shpTxLTRAlignCh" val="r"/>
                <dgm:param type="shpTxRTLAlignCh" val="r"/>
                <dgm:param type="txAnchorVert" val="b"/>
                <dgm:param type="autoTxRot" val="grav"/>
              </dgm:alg>
            </dgm:if>
            <dgm:else name="Name97">
              <dgm:alg type="tx">
                <dgm:param type="parTxLTRAlign" val="l"/>
                <dgm:param type="parTxRTLAlign" val="l"/>
                <dgm:param type="shpTxLTRAlignCh" val="l"/>
                <dgm:param type="shpTxRTLAlignCh" val="l"/>
                <dgm:param type="txAnchorVert" val="b"/>
                <dgm:param type="autoTxRot" val="grav"/>
              </dgm:alg>
            </dgm:else>
          </dgm:choose>
          <dgm:choose name="Name98">
            <dgm:if name="Name99" func="var" arg="dir" op="equ" val="norm">
              <dgm:shape xmlns:r="http://schemas.openxmlformats.org/officeDocument/2006/relationships" rot="-90" type="rect" r:blip="">
                <dgm:adjLst/>
              </dgm:shape>
            </dgm:if>
            <dgm:else name="Name100">
              <dgm:shape xmlns:r="http://schemas.openxmlformats.org/officeDocument/2006/relationships" rot="90" type="rect" r:blip="">
                <dgm:adjLst/>
              </dgm:shape>
            </dgm:else>
          </dgm:choose>
          <dgm:presOf axis="self" ptType="node"/>
          <dgm:constrLst>
            <dgm:constr type="lMarg" refType="primFontSz" fact="0"/>
            <dgm:constr type="rMarg" refType="primFontSz" fact="0"/>
            <dgm:constr type="tMarg" refType="primFontSz" fact="0"/>
            <dgm:constr type="bMarg" refType="primFontSz" fact="0"/>
          </dgm:constrLst>
          <dgm:ruleLst>
            <dgm:rule type="primFontSz" val="5" fact="NaN" max="NaN"/>
          </dgm:ruleLst>
        </dgm:layoutNode>
      </dgm:layoutNode>
      <dgm:choose name="Name101">
        <dgm:if name="Name102" axis="ch" ptType="node" func="cnt" op="gte" val="1">
          <dgm:forEach name="negSibTransForEach" axis="ch" ptType="sibTrans" hideLastTrans="0" cnt="1">
            <dgm:layoutNode name="neg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  <dgm:layoutNode name="composite">
            <dgm:alg type="composite">
              <dgm:param type="ar" val="0.5"/>
            </dgm:alg>
            <dgm:shape xmlns:r="http://schemas.openxmlformats.org/officeDocument/2006/relationships" r:blip="">
              <dgm:adjLst/>
            </dgm:shape>
            <dgm:choose name="Name103">
              <dgm:if name="Name104" func="var" arg="dir" op="equ" val="norm">
                <dgm:constrLst>
                  <dgm:constr type="l" for="ch" forName="Child" refType="w" fact="0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if>
              <dgm:else name="Name105">
                <dgm:constrLst>
                  <dgm:constr type="r" for="ch" forName="Child" refType="w"/>
                  <dgm:constr type="t" for="ch" forName="Child" refType="h" fact="0"/>
                  <dgm:constr type="w" for="ch" forName="Child" refType="w"/>
                  <dgm:constr type="h" for="ch" forName="Child" refType="h"/>
                </dgm:constrLst>
              </dgm:else>
            </dgm:choose>
            <dgm:ruleLst/>
            <dgm:layoutNode name="Child" styleLbl="revTx">
              <dgm:varLst>
                <dgm:chMax val="0"/>
                <dgm:chPref val="0"/>
                <dgm:bulletEnabled val="1"/>
              </dgm:varLst>
              <dgm:choose name="Name106">
                <dgm:if name="Name107" func="var" arg="dir" op="equ" val="norm">
                  <dgm:alg type="tx">
                    <dgm:param type="parTxLTRAlign" val="l"/>
                    <dgm:param type="parTxRTLAlign" val="r"/>
                    <dgm:param type="txAnchorVert" val="t"/>
                  </dgm:alg>
                </dgm:if>
                <dgm:else name="Name108">
                  <dgm:alg type="tx">
                    <dgm:param type="parTxLTRAlign" val="r"/>
                    <dgm:param type="parTxRTLAlign" val="l"/>
                    <dgm:param type="txAnchorVert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"/>
                <dgm:constr type="rMarg" refType="primFontSz" fact="0"/>
                <dgm:constr type="tMarg" refType="primFontSz" fact="0"/>
                <dgm:constr type="bMarg" refType="primFontSz" fact="0"/>
              </dgm:constrLst>
              <dgm:ruleLst>
                <dgm:rule type="primFontSz" val="5" fact="NaN" max="NaN"/>
              </dgm:ruleLst>
            </dgm:layoutNode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</dgm:layoutNode>
          </dgm:forEach>
        </dgm:if>
        <dgm:else name="Name109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g>
</file>

<file path=ppt/media/image2.jpeg>
</file>

<file path=ppt/media/image3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3F7A-43E5-41AB-B140-F7018F116FD5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64D5F-7C5C-4B1D-8166-5A3828B7E73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188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1</a:t>
            </a:r>
            <a:r>
              <a:rPr lang="ko-KR" altLang="en-US" dirty="0"/>
              <a:t>차로 바뀐 내용은 검은 원이 흰색 원</a:t>
            </a:r>
            <a:r>
              <a:rPr lang="en-US" altLang="ko-KR" dirty="0"/>
              <a:t> 2</a:t>
            </a:r>
            <a:r>
              <a:rPr lang="ko-KR" altLang="en-US" dirty="0"/>
              <a:t>개와 초록 원 </a:t>
            </a:r>
            <a:r>
              <a:rPr lang="en-US" altLang="ko-KR" dirty="0"/>
              <a:t>2</a:t>
            </a:r>
            <a:r>
              <a:rPr lang="ko-KR" altLang="en-US" dirty="0"/>
              <a:t>개로 바뀌었다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처음 경기를 시작할 때 </a:t>
            </a:r>
            <a:r>
              <a:rPr lang="en-US" altLang="ko-KR" dirty="0"/>
              <a:t>5</a:t>
            </a:r>
            <a:r>
              <a:rPr lang="ko-KR" altLang="en-US" dirty="0"/>
              <a:t>초 이내의 흰 원에서 벗어나야 하고</a:t>
            </a:r>
            <a:r>
              <a:rPr lang="en-US" altLang="ko-KR" dirty="0"/>
              <a:t>, </a:t>
            </a:r>
          </a:p>
          <a:p>
            <a:r>
              <a:rPr lang="ko-KR" altLang="en-US" dirty="0"/>
              <a:t>경기중 흰 원에서 </a:t>
            </a:r>
            <a:r>
              <a:rPr lang="en-US" altLang="ko-KR" dirty="0"/>
              <a:t>5</a:t>
            </a:r>
            <a:r>
              <a:rPr lang="ko-KR" altLang="en-US" dirty="0"/>
              <a:t>초 이상 있게 되면 실격이다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816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</a:t>
            </a:r>
            <a:r>
              <a:rPr lang="ko-KR" altLang="en-US" dirty="0"/>
              <a:t>차로 바뀐 내용은 초록원이 모두 사라지고 흰색 원 </a:t>
            </a:r>
            <a:r>
              <a:rPr lang="en-US" altLang="ko-KR" dirty="0"/>
              <a:t>2</a:t>
            </a:r>
            <a:r>
              <a:rPr lang="ko-KR" altLang="en-US" dirty="0"/>
              <a:t>개만 존재하게 되었다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경기 시작 시 </a:t>
            </a:r>
            <a:r>
              <a:rPr lang="en-US" altLang="ko-KR" dirty="0"/>
              <a:t>5</a:t>
            </a:r>
            <a:r>
              <a:rPr lang="ko-KR" altLang="en-US" dirty="0"/>
              <a:t>초 이내에 원에서 벗어나는 규정은 같고</a:t>
            </a:r>
            <a:r>
              <a:rPr lang="en-US" altLang="ko-KR" dirty="0"/>
              <a:t>, </a:t>
            </a:r>
            <a:r>
              <a:rPr lang="ko-KR" altLang="en-US" dirty="0"/>
              <a:t>흰 원에서 있을 수 있는 제한 시간이 </a:t>
            </a:r>
            <a:r>
              <a:rPr lang="en-US" altLang="ko-KR" dirty="0"/>
              <a:t>15</a:t>
            </a:r>
            <a:r>
              <a:rPr lang="ko-KR" altLang="en-US" dirty="0"/>
              <a:t>초로 늘어났다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20622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/>
              <a:t>2</a:t>
            </a:r>
            <a:r>
              <a:rPr lang="ko-KR" altLang="en-US" dirty="0"/>
              <a:t>륜 구동은 </a:t>
            </a:r>
            <a:r>
              <a:rPr lang="en-US" altLang="ko-KR" dirty="0"/>
              <a:t>4</a:t>
            </a:r>
            <a:r>
              <a:rPr lang="ko-KR" altLang="en-US" dirty="0"/>
              <a:t>륜 구동에 비해서 힘이 약하다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축간 거리가 긴 로봇은 제자리에서 회전하는 속도가 느리기 때문에</a:t>
            </a:r>
            <a:r>
              <a:rPr lang="en-US" altLang="ko-KR" dirty="0"/>
              <a:t>, </a:t>
            </a:r>
            <a:r>
              <a:rPr lang="ko-KR" altLang="en-US" dirty="0"/>
              <a:t>구석으로 몰렸을 때 벗어나는데 시간이 많이 걸리며</a:t>
            </a:r>
            <a:r>
              <a:rPr lang="en-US" altLang="ko-KR" dirty="0"/>
              <a:t>, </a:t>
            </a:r>
            <a:r>
              <a:rPr lang="ko-KR" altLang="en-US" dirty="0"/>
              <a:t>상대방 로봇을 찾을 때도 시간이 많이 걸린다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전면부가 좁아서 상대방 로봇을 들어 올려도 옆으로 회피하는 경우가 있었다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737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/>
              <a:t>2</a:t>
            </a:r>
            <a:r>
              <a:rPr lang="ko-KR" altLang="en-US" dirty="0"/>
              <a:t>륜 구동은 </a:t>
            </a:r>
            <a:r>
              <a:rPr lang="en-US" altLang="ko-KR" dirty="0"/>
              <a:t>4</a:t>
            </a:r>
            <a:r>
              <a:rPr lang="ko-KR" altLang="en-US" dirty="0"/>
              <a:t>륜 구동에 비해서 힘이 약하다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축간 거리가 긴 로봇은 제자리에서 회전하는 속도가 느리기 때문에</a:t>
            </a:r>
            <a:r>
              <a:rPr lang="en-US" altLang="ko-KR" dirty="0"/>
              <a:t>, </a:t>
            </a:r>
            <a:r>
              <a:rPr lang="ko-KR" altLang="en-US" dirty="0"/>
              <a:t>구석으로 몰렸을 때 벗어나는데 시간이 많이 걸리며</a:t>
            </a:r>
            <a:r>
              <a:rPr lang="en-US" altLang="ko-KR" dirty="0"/>
              <a:t>, </a:t>
            </a:r>
            <a:r>
              <a:rPr lang="ko-KR" altLang="en-US" dirty="0"/>
              <a:t>상대방 로봇을 찾을 때도 시간이 많이 걸린다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전면부가 좁아서 상대방 로봇을 들어 올려도 옆으로 회피하는 경우가 있었다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74243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상대방 로봇의 속도는 최대 </a:t>
            </a:r>
            <a:r>
              <a:rPr lang="en-US" altLang="ko-KR" dirty="0"/>
              <a:t>1m/s</a:t>
            </a:r>
            <a:r>
              <a:rPr lang="en-US" altLang="ko-KR" baseline="0" dirty="0"/>
              <a:t> </a:t>
            </a:r>
            <a:r>
              <a:rPr lang="ko-KR" altLang="en-US" baseline="0" dirty="0"/>
              <a:t>가 되지 않아 약 </a:t>
            </a:r>
            <a:r>
              <a:rPr lang="en-US" altLang="ko-KR" baseline="0" dirty="0"/>
              <a:t>1.2m/s </a:t>
            </a:r>
            <a:r>
              <a:rPr lang="ko-KR" altLang="en-US" baseline="0" dirty="0"/>
              <a:t>의 속도로 테스트함</a:t>
            </a:r>
            <a:endParaRPr lang="en-US" altLang="ko-KR" baseline="0" dirty="0"/>
          </a:p>
          <a:p>
            <a:r>
              <a:rPr lang="ko-KR" altLang="en-US" dirty="0"/>
              <a:t>턴하는 시간은 차이가 미묘하나 회전반경의 차이임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16345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/>
              <a:t>2</a:t>
            </a:r>
            <a:r>
              <a:rPr lang="ko-KR" altLang="en-US" dirty="0"/>
              <a:t>륜 구동은 </a:t>
            </a:r>
            <a:r>
              <a:rPr lang="en-US" altLang="ko-KR" dirty="0"/>
              <a:t>4</a:t>
            </a:r>
            <a:r>
              <a:rPr lang="ko-KR" altLang="en-US" dirty="0"/>
              <a:t>륜 구동에 비해서 힘이 약하다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축간 거리가 긴 로봇은 제자리에서 회전하는 속도가 느리기 때문에</a:t>
            </a:r>
            <a:r>
              <a:rPr lang="en-US" altLang="ko-KR" dirty="0"/>
              <a:t>, </a:t>
            </a:r>
            <a:r>
              <a:rPr lang="ko-KR" altLang="en-US" dirty="0"/>
              <a:t>구석으로 몰렸을 때 벗어나는데 시간이 많이 걸리며</a:t>
            </a:r>
            <a:r>
              <a:rPr lang="en-US" altLang="ko-KR" dirty="0"/>
              <a:t>, </a:t>
            </a:r>
            <a:r>
              <a:rPr lang="ko-KR" altLang="en-US" dirty="0"/>
              <a:t>상대방 로봇을 찾을 때도 시간이 많이 걸린다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전면부가 좁아서 상대방 로봇을 들어 올려도 옆으로 회피하는 경우가 있었다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2043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/>
              <a:t>2</a:t>
            </a:r>
            <a:r>
              <a:rPr lang="ko-KR" altLang="en-US" dirty="0"/>
              <a:t>륜 구동은 </a:t>
            </a:r>
            <a:r>
              <a:rPr lang="en-US" altLang="ko-KR" dirty="0"/>
              <a:t>4</a:t>
            </a:r>
            <a:r>
              <a:rPr lang="ko-KR" altLang="en-US" dirty="0"/>
              <a:t>륜 구동에 비해서 힘이 약하다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축간 거리가 긴 로봇은 제자리에서 회전하는 속도가 느리기 때문에</a:t>
            </a:r>
            <a:r>
              <a:rPr lang="en-US" altLang="ko-KR" dirty="0"/>
              <a:t>, </a:t>
            </a:r>
            <a:r>
              <a:rPr lang="ko-KR" altLang="en-US" dirty="0"/>
              <a:t>구석으로 몰렸을 때 벗어나는데 시간이 많이 걸리며</a:t>
            </a:r>
            <a:r>
              <a:rPr lang="en-US" altLang="ko-KR" dirty="0"/>
              <a:t>, </a:t>
            </a:r>
            <a:r>
              <a:rPr lang="ko-KR" altLang="en-US" dirty="0"/>
              <a:t>상대방 로봇을 찾을 때도 시간이 많이 걸린다</a:t>
            </a:r>
            <a:r>
              <a:rPr lang="en-US" altLang="ko-KR" dirty="0"/>
              <a:t>.</a:t>
            </a:r>
          </a:p>
          <a:p>
            <a:pPr marL="228600" indent="-228600">
              <a:buAutoNum type="arabicPeriod"/>
            </a:pPr>
            <a:r>
              <a:rPr lang="ko-KR" altLang="en-US" dirty="0"/>
              <a:t>전면부가 좁아서 상대방 로봇을 들어 올려도 옆으로 회피하는 경우가 있었다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21937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653232" y="2441274"/>
            <a:ext cx="7000335" cy="1003731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ko-KR" altLang="en-US" dirty="0"/>
              <a:t>전체 발표의 대주제를 적어주세요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4653231" y="3452038"/>
            <a:ext cx="7000335" cy="495671"/>
          </a:xfrm>
        </p:spPr>
        <p:txBody>
          <a:bodyPr anchor="ctr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발표의 목적 혹은 대회 주제를 적어주세요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5D5C60EB-213E-4AEC-9A14-481C7C38EA96}"/>
              </a:ext>
            </a:extLst>
          </p:cNvPr>
          <p:cNvCxnSpPr/>
          <p:nvPr userDrawn="1"/>
        </p:nvCxnSpPr>
        <p:spPr>
          <a:xfrm>
            <a:off x="4528869" y="2868274"/>
            <a:ext cx="0" cy="524974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E71C157D-A784-4249-A7B9-9D7F294C8EC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98438" y="2791653"/>
            <a:ext cx="4183062" cy="601596"/>
          </a:xfrm>
        </p:spPr>
        <p:txBody>
          <a:bodyPr anchor="ctr">
            <a:normAutofit/>
          </a:bodyPr>
          <a:lstStyle>
            <a:lvl1pPr marL="0" indent="0" algn="r">
              <a:buNone/>
              <a:defRPr sz="2800"/>
            </a:lvl1pPr>
          </a:lstStyle>
          <a:p>
            <a:pPr lvl="0"/>
            <a:r>
              <a:rPr lang="ko-KR" altLang="en-US" dirty="0"/>
              <a:t>작성자 이름을 적어주세요</a:t>
            </a:r>
          </a:p>
        </p:txBody>
      </p:sp>
      <p:sp>
        <p:nvSpPr>
          <p:cNvPr id="14" name="직각 삼각형 13">
            <a:extLst>
              <a:ext uri="{FF2B5EF4-FFF2-40B4-BE49-F238E27FC236}">
                <a16:creationId xmlns:a16="http://schemas.microsoft.com/office/drawing/2014/main" id="{4237F361-B611-40AB-8C77-957A6E1C89D6}"/>
              </a:ext>
            </a:extLst>
          </p:cNvPr>
          <p:cNvSpPr/>
          <p:nvPr userDrawn="1"/>
        </p:nvSpPr>
        <p:spPr>
          <a:xfrm rot="5400000">
            <a:off x="388187" y="-388190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각 삼각형 14">
            <a:extLst>
              <a:ext uri="{FF2B5EF4-FFF2-40B4-BE49-F238E27FC236}">
                <a16:creationId xmlns:a16="http://schemas.microsoft.com/office/drawing/2014/main" id="{CCDB250A-A0E5-46E7-9D14-25885C365E51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EA913D3F-9FF3-48AD-90FB-F664F0D8881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5941" y="80326"/>
            <a:ext cx="4326810" cy="1179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87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952357" y="1553117"/>
            <a:ext cx="6274586" cy="1353986"/>
          </a:xfrm>
          <a:solidFill>
            <a:srgbClr val="8B0902"/>
          </a:solidFill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2952357" y="2907103"/>
            <a:ext cx="6274586" cy="1353986"/>
          </a:xfrm>
          <a:ln>
            <a:solidFill>
              <a:schemeClr val="bg1">
                <a:lumMod val="85000"/>
              </a:schemeClr>
            </a:solidFill>
          </a:ln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17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마지막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E742C50-7023-4E97-902C-A42EABD0488B}"/>
              </a:ext>
            </a:extLst>
          </p:cNvPr>
          <p:cNvCxnSpPr>
            <a:cxnSpLocks/>
          </p:cNvCxnSpPr>
          <p:nvPr userDrawn="1"/>
        </p:nvCxnSpPr>
        <p:spPr>
          <a:xfrm>
            <a:off x="5136208" y="3571336"/>
            <a:ext cx="1919585" cy="0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텍스트 개체 틀 15">
            <a:extLst>
              <a:ext uri="{FF2B5EF4-FFF2-40B4-BE49-F238E27FC236}">
                <a16:creationId xmlns:a16="http://schemas.microsoft.com/office/drawing/2014/main" id="{ACF26E6B-577C-415B-BB30-5A479AEFAB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81400" y="3666226"/>
            <a:ext cx="5029200" cy="1041241"/>
          </a:xfrm>
        </p:spPr>
        <p:txBody>
          <a:bodyPr/>
          <a:lstStyle>
            <a:lvl1pPr marL="0" indent="0" algn="ctr">
              <a:buNone/>
              <a:defRPr/>
            </a:lvl1pPr>
            <a:lvl2pPr algn="ctr">
              <a:defRPr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ko-KR" altLang="en-US" dirty="0"/>
              <a:t>작성자 명</a:t>
            </a:r>
            <a:r>
              <a:rPr lang="en-US" altLang="ko-KR" dirty="0"/>
              <a:t>(</a:t>
            </a:r>
            <a:r>
              <a:rPr lang="ko-KR" altLang="en-US" dirty="0"/>
              <a:t>팀</a:t>
            </a:r>
            <a:r>
              <a:rPr lang="en-US" altLang="ko-KR" dirty="0"/>
              <a:t>)</a:t>
            </a:r>
            <a:r>
              <a:rPr lang="ko-KR" altLang="en-US" dirty="0"/>
              <a:t>을 넣어주세요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3438B05-D557-4D87-BA7A-ECFC263CFDF0}"/>
              </a:ext>
            </a:extLst>
          </p:cNvPr>
          <p:cNvSpPr/>
          <p:nvPr userDrawn="1"/>
        </p:nvSpPr>
        <p:spPr>
          <a:xfrm>
            <a:off x="0" y="1"/>
            <a:ext cx="12192000" cy="514350"/>
          </a:xfrm>
          <a:prstGeom prst="rect">
            <a:avLst/>
          </a:prstGeom>
          <a:solidFill>
            <a:srgbClr val="8B0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F0BC98F-D4CB-4FB4-BD37-0DA5AAA9BA98}"/>
              </a:ext>
            </a:extLst>
          </p:cNvPr>
          <p:cNvSpPr/>
          <p:nvPr userDrawn="1"/>
        </p:nvSpPr>
        <p:spPr>
          <a:xfrm>
            <a:off x="0" y="6140429"/>
            <a:ext cx="12192000" cy="717571"/>
          </a:xfrm>
          <a:prstGeom prst="rect">
            <a:avLst/>
          </a:prstGeom>
          <a:solidFill>
            <a:srgbClr val="8B090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4E127DF-EEAA-4D29-B933-7074ACC942C6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0571" y="6189833"/>
            <a:ext cx="2216727" cy="60409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271940A-4F46-43B8-AA36-3F9633230C6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clrChange>
              <a:clrFrom>
                <a:srgbClr val="77222D"/>
              </a:clrFrom>
              <a:clrTo>
                <a:srgbClr val="77222D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65031" y="6201747"/>
            <a:ext cx="2082938" cy="594933"/>
          </a:xfrm>
          <a:prstGeom prst="rect">
            <a:avLst/>
          </a:prstGeom>
        </p:spPr>
      </p:pic>
      <p:sp>
        <p:nvSpPr>
          <p:cNvPr id="14" name="텍스트 개체 틀 13">
            <a:extLst>
              <a:ext uri="{FF2B5EF4-FFF2-40B4-BE49-F238E27FC236}">
                <a16:creationId xmlns:a16="http://schemas.microsoft.com/office/drawing/2014/main" id="{43D01A6A-6975-4ECE-999D-F6BAE98D8C6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847975" y="6527229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Template</a:t>
            </a:r>
            <a:r>
              <a:rPr lang="ko-KR" altLang="en-US" dirty="0"/>
              <a:t> </a:t>
            </a:r>
            <a:r>
              <a:rPr lang="en-US" altLang="ko-KR" dirty="0"/>
              <a:t>ver. 2.0 by 9th_Park </a:t>
            </a:r>
            <a:r>
              <a:rPr lang="en-US" altLang="ko-KR" dirty="0" err="1"/>
              <a:t>huijae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6D1736A-505E-4147-99D9-079809B58C3D}"/>
              </a:ext>
            </a:extLst>
          </p:cNvPr>
          <p:cNvSpPr txBox="1"/>
          <p:nvPr userDrawn="1"/>
        </p:nvSpPr>
        <p:spPr>
          <a:xfrm>
            <a:off x="836762" y="2668185"/>
            <a:ext cx="105069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latin typeface="+mj-ea"/>
                <a:ea typeface="+mj-ea"/>
              </a:rPr>
              <a:t>Thank you</a:t>
            </a:r>
            <a:endParaRPr lang="ko-KR" altLang="en-US" sz="4400" b="1" dirty="0">
              <a:latin typeface="+mj-ea"/>
              <a:ea typeface="+mj-ea"/>
            </a:endParaRPr>
          </a:p>
        </p:txBody>
      </p:sp>
      <p:sp>
        <p:nvSpPr>
          <p:cNvPr id="15" name="텍스트 개체 틀 13">
            <a:extLst>
              <a:ext uri="{FF2B5EF4-FFF2-40B4-BE49-F238E27FC236}">
                <a16:creationId xmlns:a16="http://schemas.microsoft.com/office/drawing/2014/main" id="{5A26C203-15DA-40BD-9119-7689850A824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47975" y="123826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이곳에는 대회 명을 적어주세요</a:t>
            </a:r>
          </a:p>
        </p:txBody>
      </p:sp>
      <p:sp>
        <p:nvSpPr>
          <p:cNvPr id="17" name="텍스트 개체 틀 13">
            <a:extLst>
              <a:ext uri="{FF2B5EF4-FFF2-40B4-BE49-F238E27FC236}">
                <a16:creationId xmlns:a16="http://schemas.microsoft.com/office/drawing/2014/main" id="{86729CB6-A443-43E0-86D3-898C9837B22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847975" y="6232513"/>
            <a:ext cx="6419850" cy="266700"/>
          </a:xfrm>
        </p:spPr>
        <p:txBody>
          <a:bodyPr>
            <a:noAutofit/>
          </a:bodyPr>
          <a:lstStyle>
            <a:lvl1pPr marL="0" indent="0" algn="ctr">
              <a:buNone/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ko-KR" dirty="0"/>
              <a:t>All rights © Copy rights by </a:t>
            </a:r>
            <a:r>
              <a:rPr lang="en-US" altLang="ko-KR" dirty="0" err="1"/>
              <a:t>Kwangwoon</a:t>
            </a:r>
            <a:r>
              <a:rPr lang="en-US" altLang="ko-KR" dirty="0"/>
              <a:t> Univ. robot sports game team – ROːBIT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542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126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183188" y="1242792"/>
            <a:ext cx="6172200" cy="4626196"/>
          </a:xfrm>
        </p:spPr>
        <p:txBody>
          <a:bodyPr anchor="ctr">
            <a:normAutofit/>
          </a:bodyPr>
          <a:lstStyle>
            <a:lvl1pPr marL="514350" indent="-514350">
              <a:buFont typeface="+mj-lt"/>
              <a:buAutoNum type="arabicPeriod"/>
              <a:defRPr sz="24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dirty="0"/>
              <a:t>첫번째 대주제를 작성</a:t>
            </a:r>
            <a:endParaRPr lang="en-US" altLang="ko-KR" dirty="0"/>
          </a:p>
          <a:p>
            <a:pPr lvl="0"/>
            <a:r>
              <a:rPr lang="ko-KR" altLang="en-US" dirty="0"/>
              <a:t>두번째 대주제를 작성</a:t>
            </a:r>
            <a:endParaRPr lang="en-US" altLang="ko-KR" dirty="0"/>
          </a:p>
          <a:p>
            <a:pPr lvl="0"/>
            <a:r>
              <a:rPr lang="en-US" altLang="ko-KR" dirty="0"/>
              <a:t>…</a:t>
            </a:r>
          </a:p>
          <a:p>
            <a:pPr lvl="1"/>
            <a:endParaRPr lang="en-US" altLang="ko-KR" dirty="0"/>
          </a:p>
          <a:p>
            <a:pPr lvl="2"/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3159376"/>
            <a:ext cx="3932237" cy="2709611"/>
          </a:xfrm>
        </p:spPr>
        <p:txBody>
          <a:bodyPr/>
          <a:lstStyle>
            <a:lvl1pPr marL="0" indent="0" algn="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dirty="0"/>
              <a:t>첫번째 슬라이드에 적은 발표 주제를 적어줍니다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924FE10-1B6D-45B6-91D9-AE59A76CF43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2417B1C-1253-4230-A501-9A2D4AF98798}"/>
              </a:ext>
            </a:extLst>
          </p:cNvPr>
          <p:cNvSpPr txBox="1"/>
          <p:nvPr userDrawn="1"/>
        </p:nvSpPr>
        <p:spPr>
          <a:xfrm>
            <a:off x="838200" y="2383032"/>
            <a:ext cx="3933825" cy="76944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pPr algn="r"/>
            <a:r>
              <a:rPr lang="en-US" altLang="ko-KR" sz="4400" b="1" dirty="0"/>
              <a:t>INDEX</a:t>
            </a:r>
            <a:endParaRPr lang="ko-KR" altLang="en-US" sz="4400" b="1" dirty="0"/>
          </a:p>
        </p:txBody>
      </p:sp>
      <p:sp>
        <p:nvSpPr>
          <p:cNvPr id="10" name="직각 삼각형 9">
            <a:extLst>
              <a:ext uri="{FF2B5EF4-FFF2-40B4-BE49-F238E27FC236}">
                <a16:creationId xmlns:a16="http://schemas.microsoft.com/office/drawing/2014/main" id="{21398672-E4B9-40C7-94C8-24260351869E}"/>
              </a:ext>
            </a:extLst>
          </p:cNvPr>
          <p:cNvSpPr/>
          <p:nvPr userDrawn="1"/>
        </p:nvSpPr>
        <p:spPr>
          <a:xfrm rot="5400000">
            <a:off x="388187" y="-388190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각 삼각형 10">
            <a:extLst>
              <a:ext uri="{FF2B5EF4-FFF2-40B4-BE49-F238E27FC236}">
                <a16:creationId xmlns:a16="http://schemas.microsoft.com/office/drawing/2014/main" id="{C2C456D8-FA61-422E-895F-40E67EB02520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C71122D1-B310-4D8B-B7CD-F39EBB48032A}"/>
              </a:ext>
            </a:extLst>
          </p:cNvPr>
          <p:cNvCxnSpPr>
            <a:cxnSpLocks/>
          </p:cNvCxnSpPr>
          <p:nvPr userDrawn="1"/>
        </p:nvCxnSpPr>
        <p:spPr>
          <a:xfrm>
            <a:off x="4977443" y="2383032"/>
            <a:ext cx="0" cy="2366696"/>
          </a:xfrm>
          <a:prstGeom prst="line">
            <a:avLst/>
          </a:prstGeom>
          <a:ln w="28575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2030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로봇의 목적과 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로봇의 목적과 목표</a:t>
            </a:r>
            <a:r>
              <a:rPr lang="en-US" altLang="ko-KR" dirty="0"/>
              <a:t>(</a:t>
            </a:r>
            <a:r>
              <a:rPr lang="ko-KR" altLang="en-US" dirty="0"/>
              <a:t>기능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CB4A43B-2DBF-416B-B07B-85472313A58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1501" y="1095376"/>
            <a:ext cx="8039100" cy="1943100"/>
          </a:xfrm>
        </p:spPr>
        <p:txBody>
          <a:bodyPr/>
          <a:lstStyle>
            <a:lvl1pPr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로봇의 목적</a:t>
            </a:r>
            <a:r>
              <a:rPr lang="en-US" altLang="ko-KR" dirty="0"/>
              <a:t> - </a:t>
            </a:r>
            <a:r>
              <a:rPr lang="ko-KR" altLang="en-US" dirty="0"/>
              <a:t>사용처나 해결하려는 문제</a:t>
            </a: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ACF9592-4C30-43B2-BF3D-B2EF1BED921A}"/>
              </a:ext>
            </a:extLst>
          </p:cNvPr>
          <p:cNvSpPr/>
          <p:nvPr userDrawn="1"/>
        </p:nvSpPr>
        <p:spPr>
          <a:xfrm>
            <a:off x="9668674" y="2846678"/>
            <a:ext cx="2458566" cy="2458566"/>
          </a:xfrm>
          <a:prstGeom prst="ellipse">
            <a:avLst/>
          </a:prstGeom>
          <a:solidFill>
            <a:srgbClr val="F2CAD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658250FD-44BE-48F6-947B-38961CE4EE3F}"/>
              </a:ext>
            </a:extLst>
          </p:cNvPr>
          <p:cNvSpPr/>
          <p:nvPr userDrawn="1"/>
        </p:nvSpPr>
        <p:spPr>
          <a:xfrm>
            <a:off x="8726499" y="4054716"/>
            <a:ext cx="1884351" cy="1884351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FFCE765E-D2B9-4F0B-8347-3C8F5EA96AE3}"/>
              </a:ext>
            </a:extLst>
          </p:cNvPr>
          <p:cNvSpPr/>
          <p:nvPr userDrawn="1"/>
        </p:nvSpPr>
        <p:spPr>
          <a:xfrm>
            <a:off x="9708931" y="2124630"/>
            <a:ext cx="1394046" cy="1394046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C3093B8C-4A46-45CA-9D60-A832942A4B94}"/>
              </a:ext>
            </a:extLst>
          </p:cNvPr>
          <p:cNvSpPr/>
          <p:nvPr userDrawn="1"/>
        </p:nvSpPr>
        <p:spPr>
          <a:xfrm>
            <a:off x="9037744" y="1201545"/>
            <a:ext cx="944456" cy="944456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FF7D3CF0-7973-4E59-9E85-CE487239BE69}"/>
              </a:ext>
            </a:extLst>
          </p:cNvPr>
          <p:cNvSpPr/>
          <p:nvPr userDrawn="1"/>
        </p:nvSpPr>
        <p:spPr>
          <a:xfrm>
            <a:off x="11124184" y="1633670"/>
            <a:ext cx="687037" cy="687037"/>
          </a:xfrm>
          <a:prstGeom prst="ellipse">
            <a:avLst/>
          </a:prstGeom>
          <a:solidFill>
            <a:srgbClr val="FBEFF1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내용 개체 틀 17">
            <a:extLst>
              <a:ext uri="{FF2B5EF4-FFF2-40B4-BE49-F238E27FC236}">
                <a16:creationId xmlns:a16="http://schemas.microsoft.com/office/drawing/2014/main" id="{918E38CC-3EE7-4856-973C-0AD891DDE827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858250" y="1854822"/>
            <a:ext cx="3146425" cy="3146425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ko-KR" altLang="en-US" dirty="0"/>
              <a:t>관련 이미지 사진</a:t>
            </a:r>
            <a:r>
              <a:rPr lang="en-US" altLang="ko-KR" dirty="0"/>
              <a:t> </a:t>
            </a:r>
            <a:r>
              <a:rPr lang="ko-KR" altLang="en-US" dirty="0"/>
              <a:t>첨부</a:t>
            </a:r>
          </a:p>
        </p:txBody>
      </p:sp>
      <p:sp>
        <p:nvSpPr>
          <p:cNvPr id="19" name="텍스트 개체 틀 10">
            <a:extLst>
              <a:ext uri="{FF2B5EF4-FFF2-40B4-BE49-F238E27FC236}">
                <a16:creationId xmlns:a16="http://schemas.microsoft.com/office/drawing/2014/main" id="{B2F5015B-D6F6-4AE6-91EC-71F6278E74D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1501" y="3428034"/>
            <a:ext cx="8039100" cy="1943100"/>
          </a:xfrm>
        </p:spPr>
        <p:txBody>
          <a:bodyPr/>
          <a:lstStyle>
            <a:lvl1pPr>
              <a:defRPr/>
            </a:lvl1pPr>
            <a:lvl2pPr>
              <a:defRPr/>
            </a:lvl2pPr>
          </a:lstStyle>
          <a:p>
            <a:pPr lvl="0"/>
            <a:r>
              <a:rPr lang="ko-KR" altLang="en-US" dirty="0"/>
              <a:t>로봇의 목표 </a:t>
            </a:r>
            <a:r>
              <a:rPr lang="en-US" altLang="ko-KR" dirty="0"/>
              <a:t>- </a:t>
            </a:r>
            <a:r>
              <a:rPr lang="ko-KR" altLang="en-US" dirty="0"/>
              <a:t>목표 스펙 </a:t>
            </a:r>
            <a:r>
              <a:rPr lang="en-US" altLang="ko-KR" dirty="0"/>
              <a:t>or </a:t>
            </a:r>
            <a:r>
              <a:rPr lang="ko-KR" altLang="en-US" dirty="0"/>
              <a:t>기능</a:t>
            </a:r>
          </a:p>
        </p:txBody>
      </p:sp>
    </p:spTree>
    <p:extLst>
      <p:ext uri="{BB962C8B-B14F-4D97-AF65-F5344CB8AC3E}">
        <p14:creationId xmlns:p14="http://schemas.microsoft.com/office/powerpoint/2010/main" val="3685839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슬라이드 제목 기입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570780" y="1066500"/>
            <a:ext cx="11031748" cy="5075508"/>
          </a:xfrm>
        </p:spPr>
        <p:txBody>
          <a:bodyPr/>
          <a:lstStyle>
            <a:lvl1pPr>
              <a:defRPr/>
            </a:lvl1pPr>
            <a:lvl2pPr marL="457200" indent="0">
              <a:buNone/>
              <a:defRPr/>
            </a:lvl2pPr>
          </a:lstStyle>
          <a:p>
            <a:pPr lvl="0"/>
            <a:r>
              <a:rPr lang="ko-KR" altLang="en-US" dirty="0"/>
              <a:t>내용 및 컨텐츠 기입란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322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완성된 로봇의 개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1401439-21E6-4C77-A731-3C0A5D35D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D7D0C5C-3990-4D1C-930A-DD95DAF04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F92F906-F713-455B-822E-9326257F8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D7C07A74-7306-4B90-81B8-C1FA45A65047}"/>
              </a:ext>
            </a:extLst>
          </p:cNvPr>
          <p:cNvSpPr/>
          <p:nvPr userDrawn="1"/>
        </p:nvSpPr>
        <p:spPr>
          <a:xfrm>
            <a:off x="1105260" y="1412065"/>
            <a:ext cx="2932980" cy="2932980"/>
          </a:xfrm>
          <a:prstGeom prst="ellipse">
            <a:avLst/>
          </a:prstGeom>
          <a:solidFill>
            <a:srgbClr val="F2CA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내용 개체 틀 7">
            <a:extLst>
              <a:ext uri="{FF2B5EF4-FFF2-40B4-BE49-F238E27FC236}">
                <a16:creationId xmlns:a16="http://schemas.microsoft.com/office/drawing/2014/main" id="{04DF98AB-00C2-4DA3-8902-539D95C1F63E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104900" y="1412065"/>
            <a:ext cx="2933700" cy="2933340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ko-KR" altLang="en-US" dirty="0"/>
              <a:t>이곳에 로봇 사진을 넣어주세요</a:t>
            </a:r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7A02564A-FDCA-4A70-9029-656F2CADA54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00203" y="2078336"/>
            <a:ext cx="1112118" cy="44426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ko-KR" altLang="en-US" dirty="0"/>
              <a:t>특징 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1" name="텍스트 개체 틀 9">
            <a:extLst>
              <a:ext uri="{FF2B5EF4-FFF2-40B4-BE49-F238E27FC236}">
                <a16:creationId xmlns:a16="http://schemas.microsoft.com/office/drawing/2014/main" id="{BA21B628-171C-4FB3-B535-BDC57E14292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500203" y="4345405"/>
            <a:ext cx="1112118" cy="444260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ko-KR" altLang="en-US" dirty="0"/>
              <a:t>특징 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558D921E-86A8-4DD2-AE5B-4813930FDF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612321" y="1209854"/>
            <a:ext cx="5389054" cy="2181225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ko-KR" altLang="en-US" dirty="0"/>
              <a:t>로봇 장점 </a:t>
            </a:r>
            <a:r>
              <a:rPr lang="ko-KR" altLang="en-US" dirty="0" err="1"/>
              <a:t>개조식</a:t>
            </a:r>
            <a:r>
              <a:rPr lang="ko-KR" altLang="en-US" dirty="0"/>
              <a:t> 서술</a:t>
            </a:r>
          </a:p>
          <a:p>
            <a:pPr lvl="0"/>
            <a:r>
              <a:rPr lang="en-US" altLang="ko-KR" dirty="0"/>
              <a:t>Or</a:t>
            </a:r>
            <a:r>
              <a:rPr lang="ko-KR" altLang="en-US" dirty="0"/>
              <a:t> 목표 </a:t>
            </a:r>
            <a:r>
              <a:rPr lang="ko-KR" altLang="en-US" dirty="0" err="1"/>
              <a:t>달성률</a:t>
            </a:r>
            <a:endParaRPr lang="ko-KR" altLang="en-US" dirty="0"/>
          </a:p>
        </p:txBody>
      </p: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F49F3257-89CE-4666-A038-2BFB1F6DF844}"/>
              </a:ext>
            </a:extLst>
          </p:cNvPr>
          <p:cNvCxnSpPr>
            <a:stCxn id="10" idx="1"/>
            <a:endCxn id="11" idx="1"/>
          </p:cNvCxnSpPr>
          <p:nvPr userDrawn="1"/>
        </p:nvCxnSpPr>
        <p:spPr>
          <a:xfrm rot="10800000" flipV="1">
            <a:off x="4500203" y="2300465"/>
            <a:ext cx="12700" cy="2267069"/>
          </a:xfrm>
          <a:prstGeom prst="bentConnector3">
            <a:avLst>
              <a:gd name="adj1" fmla="val 180000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B55290E-52B4-4D25-B29D-8FA7A603843F}"/>
              </a:ext>
            </a:extLst>
          </p:cNvPr>
          <p:cNvCxnSpPr>
            <a:stCxn id="8" idx="3"/>
          </p:cNvCxnSpPr>
          <p:nvPr userDrawn="1"/>
        </p:nvCxnSpPr>
        <p:spPr>
          <a:xfrm flipV="1">
            <a:off x="4038600" y="2878555"/>
            <a:ext cx="247650" cy="180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텍스트 개체 틀 12">
            <a:extLst>
              <a:ext uri="{FF2B5EF4-FFF2-40B4-BE49-F238E27FC236}">
                <a16:creationId xmlns:a16="http://schemas.microsoft.com/office/drawing/2014/main" id="{B3E097F1-18A8-4AB4-BF59-AECB83DF372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12321" y="3476921"/>
            <a:ext cx="5389054" cy="2181225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ko-KR" altLang="en-US" dirty="0"/>
              <a:t>로봇 단점 </a:t>
            </a:r>
            <a:r>
              <a:rPr lang="ko-KR" altLang="en-US" dirty="0" err="1"/>
              <a:t>개조식</a:t>
            </a:r>
            <a:r>
              <a:rPr lang="ko-KR" altLang="en-US" dirty="0"/>
              <a:t> 서술</a:t>
            </a:r>
            <a:endParaRPr lang="en-US" altLang="ko-KR" dirty="0"/>
          </a:p>
          <a:p>
            <a:pPr lvl="0"/>
            <a:r>
              <a:rPr lang="en-US" altLang="ko-KR" dirty="0"/>
              <a:t>Or</a:t>
            </a:r>
            <a:r>
              <a:rPr lang="ko-KR" altLang="en-US" dirty="0"/>
              <a:t> 활용 가능 경우 서술</a:t>
            </a:r>
          </a:p>
        </p:txBody>
      </p:sp>
      <p:sp>
        <p:nvSpPr>
          <p:cNvPr id="19" name="제목 1">
            <a:extLst>
              <a:ext uri="{FF2B5EF4-FFF2-40B4-BE49-F238E27FC236}">
                <a16:creationId xmlns:a16="http://schemas.microsoft.com/office/drawing/2014/main" id="{F615318C-3C08-4EE9-969A-63C993260C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120B1F93-C5B6-4E51-A7E6-8C652EF210B5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각 삼각형 21">
            <a:extLst>
              <a:ext uri="{FF2B5EF4-FFF2-40B4-BE49-F238E27FC236}">
                <a16:creationId xmlns:a16="http://schemas.microsoft.com/office/drawing/2014/main" id="{7354A2C2-526A-4347-8092-103D73367BE9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텍스트 개체 틀 23">
            <a:extLst>
              <a:ext uri="{FF2B5EF4-FFF2-40B4-BE49-F238E27FC236}">
                <a16:creationId xmlns:a16="http://schemas.microsoft.com/office/drawing/2014/main" id="{84F30342-0F19-4731-A4D8-276C60F0104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8200" y="4367716"/>
            <a:ext cx="3448050" cy="1814010"/>
          </a:xfrm>
        </p:spPr>
        <p:txBody>
          <a:bodyPr>
            <a:normAutofit/>
          </a:bodyPr>
          <a:lstStyle>
            <a:lvl1pPr>
              <a:defRPr sz="1600"/>
            </a:lvl1pPr>
          </a:lstStyle>
          <a:p>
            <a:pPr lvl="0"/>
            <a:r>
              <a:rPr lang="en-US" altLang="ko-KR" dirty="0"/>
              <a:t>Ex) </a:t>
            </a:r>
            <a:r>
              <a:rPr lang="ko-KR" altLang="en-US" dirty="0"/>
              <a:t>로봇명칭 </a:t>
            </a:r>
            <a:r>
              <a:rPr lang="en-US" altLang="ko-KR" dirty="0"/>
              <a:t>: </a:t>
            </a:r>
            <a:r>
              <a:rPr lang="ko-KR" altLang="en-US" dirty="0" err="1"/>
              <a:t>새빛</a:t>
            </a:r>
            <a:endParaRPr lang="en-US" altLang="ko-KR" dirty="0"/>
          </a:p>
          <a:p>
            <a:pPr lvl="0"/>
            <a:r>
              <a:rPr lang="ko-KR" altLang="en-US" dirty="0"/>
              <a:t>무게 </a:t>
            </a:r>
            <a:r>
              <a:rPr lang="en-US" altLang="ko-KR" dirty="0"/>
              <a:t>: 7.15kg</a:t>
            </a:r>
          </a:p>
          <a:p>
            <a:pPr lvl="0"/>
            <a:r>
              <a:rPr lang="ko-KR" altLang="en-US" dirty="0"/>
              <a:t>크기 </a:t>
            </a:r>
            <a:r>
              <a:rPr lang="en-US" altLang="ko-KR" dirty="0"/>
              <a:t>: 25 * 22 * 30 (cm*cm*cm)</a:t>
            </a:r>
          </a:p>
          <a:p>
            <a:pPr lvl="0"/>
            <a:r>
              <a:rPr lang="ko-KR" altLang="en-US" dirty="0"/>
              <a:t>전압 </a:t>
            </a:r>
            <a:r>
              <a:rPr lang="en-US" altLang="ko-KR" dirty="0"/>
              <a:t>: 7.4V</a:t>
            </a:r>
          </a:p>
          <a:p>
            <a:pPr lvl="0"/>
            <a:r>
              <a:rPr lang="ko-KR" altLang="en-US" dirty="0"/>
              <a:t>자유도 </a:t>
            </a:r>
            <a:r>
              <a:rPr lang="en-US" altLang="ko-KR" dirty="0"/>
              <a:t>: 12(DOF)</a:t>
            </a:r>
          </a:p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633737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3F967C0F-6CB3-4602-A333-74451B1317F5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108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주차별 스케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 err="1"/>
              <a:t>주차별</a:t>
            </a:r>
            <a:r>
              <a:rPr lang="ko-KR" altLang="en-US" dirty="0"/>
              <a:t> 스케줄 시기 기입</a:t>
            </a:r>
            <a:r>
              <a:rPr lang="en-US" altLang="ko-KR" dirty="0"/>
              <a:t>(ex. 8</a:t>
            </a:r>
            <a:r>
              <a:rPr lang="ko-KR" altLang="en-US" dirty="0"/>
              <a:t>월 </a:t>
            </a:r>
            <a:r>
              <a:rPr lang="en-US" altLang="ko-KR" dirty="0"/>
              <a:t>2</a:t>
            </a:r>
            <a:r>
              <a:rPr lang="ko-KR" altLang="en-US" dirty="0"/>
              <a:t>주차 계획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08482E2-CE82-4B03-A5C8-A3751C69ACF3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74886613"/>
              </p:ext>
            </p:extLst>
          </p:nvPr>
        </p:nvGraphicFramePr>
        <p:xfrm>
          <a:off x="1258977" y="1040032"/>
          <a:ext cx="9674046" cy="238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341">
                  <a:extLst>
                    <a:ext uri="{9D8B030D-6E8A-4147-A177-3AD203B41FA5}">
                      <a16:colId xmlns:a16="http://schemas.microsoft.com/office/drawing/2014/main" val="352118601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819103406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675839132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379685163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690834407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991077342"/>
                    </a:ext>
                  </a:extLst>
                </a:gridCol>
              </a:tblGrid>
              <a:tr h="42388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396047"/>
                  </a:ext>
                </a:extLst>
              </a:tr>
              <a:tr h="19607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767328"/>
                  </a:ext>
                </a:extLst>
              </a:tr>
            </a:tbl>
          </a:graphicData>
        </a:graphic>
      </p:graphicFrame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EC15CF43-236D-4866-AE9F-671CB91B3CA4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874886613"/>
              </p:ext>
            </p:extLst>
          </p:nvPr>
        </p:nvGraphicFramePr>
        <p:xfrm>
          <a:off x="1258977" y="3696967"/>
          <a:ext cx="9674046" cy="238465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2341">
                  <a:extLst>
                    <a:ext uri="{9D8B030D-6E8A-4147-A177-3AD203B41FA5}">
                      <a16:colId xmlns:a16="http://schemas.microsoft.com/office/drawing/2014/main" val="352118601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819103406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675839132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1379685163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690834407"/>
                    </a:ext>
                  </a:extLst>
                </a:gridCol>
                <a:gridCol w="1612341">
                  <a:extLst>
                    <a:ext uri="{9D8B030D-6E8A-4147-A177-3AD203B41FA5}">
                      <a16:colId xmlns:a16="http://schemas.microsoft.com/office/drawing/2014/main" val="3991077342"/>
                    </a:ext>
                  </a:extLst>
                </a:gridCol>
              </a:tblGrid>
              <a:tr h="423889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8B09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9396047"/>
                  </a:ext>
                </a:extLst>
              </a:tr>
              <a:tr h="1960766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solidFill>
                      <a:srgbClr val="FBEFF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57673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83180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월별 스케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70780" y="224287"/>
            <a:ext cx="9375477" cy="665813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ko-KR" altLang="en-US" dirty="0"/>
              <a:t>월별 스케줄 시기 기입</a:t>
            </a:r>
            <a:r>
              <a:rPr lang="en-US" altLang="ko-KR" dirty="0"/>
              <a:t>(ex. 8</a:t>
            </a:r>
            <a:r>
              <a:rPr lang="ko-KR" altLang="en-US" dirty="0"/>
              <a:t>월 </a:t>
            </a:r>
            <a:r>
              <a:rPr lang="en-US" altLang="ko-KR" dirty="0"/>
              <a:t>~10</a:t>
            </a:r>
            <a:r>
              <a:rPr lang="ko-KR" altLang="en-US" dirty="0"/>
              <a:t>월 계획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0DC3CEEF-3A50-48BE-A515-E74889B754DB}"/>
              </a:ext>
            </a:extLst>
          </p:cNvPr>
          <p:cNvCxnSpPr/>
          <p:nvPr userDrawn="1"/>
        </p:nvCxnSpPr>
        <p:spPr>
          <a:xfrm>
            <a:off x="405442" y="296115"/>
            <a:ext cx="0" cy="524974"/>
          </a:xfrm>
          <a:prstGeom prst="line">
            <a:avLst/>
          </a:prstGeom>
          <a:ln w="57150">
            <a:solidFill>
              <a:srgbClr val="8B090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>
            <a:extLst>
              <a:ext uri="{FF2B5EF4-FFF2-40B4-BE49-F238E27FC236}">
                <a16:creationId xmlns:a16="http://schemas.microsoft.com/office/drawing/2014/main" id="{DFDDCDC1-CAA2-4D59-8873-8D9A57DDA98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graphicFrame>
        <p:nvGraphicFramePr>
          <p:cNvPr id="11" name="다이어그램 10">
            <a:extLst>
              <a:ext uri="{FF2B5EF4-FFF2-40B4-BE49-F238E27FC236}">
                <a16:creationId xmlns:a16="http://schemas.microsoft.com/office/drawing/2014/main" id="{17FD98E6-4DB7-4F9E-BCC6-C2192A399109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2203119415"/>
              </p:ext>
            </p:extLst>
          </p:nvPr>
        </p:nvGraphicFramePr>
        <p:xfrm>
          <a:off x="838200" y="1057275"/>
          <a:ext cx="10515600" cy="50810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9" name="직각 삼각형 8">
            <a:extLst>
              <a:ext uri="{FF2B5EF4-FFF2-40B4-BE49-F238E27FC236}">
                <a16:creationId xmlns:a16="http://schemas.microsoft.com/office/drawing/2014/main" id="{A5C619AB-E266-4118-924D-B31056D927D6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935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4B6749F-CCBE-4CFF-8047-E1DD97721A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58400" y="142863"/>
            <a:ext cx="1953741" cy="532428"/>
          </a:xfrm>
          <a:prstGeom prst="rect">
            <a:avLst/>
          </a:prstGeom>
        </p:spPr>
      </p:pic>
      <p:sp>
        <p:nvSpPr>
          <p:cNvPr id="6" name="직각 삼각형 5">
            <a:extLst>
              <a:ext uri="{FF2B5EF4-FFF2-40B4-BE49-F238E27FC236}">
                <a16:creationId xmlns:a16="http://schemas.microsoft.com/office/drawing/2014/main" id="{094BC9FA-B0BB-48D8-85A5-C514C7188AED}"/>
              </a:ext>
            </a:extLst>
          </p:cNvPr>
          <p:cNvSpPr/>
          <p:nvPr userDrawn="1"/>
        </p:nvSpPr>
        <p:spPr>
          <a:xfrm rot="16200000">
            <a:off x="10251056" y="4917056"/>
            <a:ext cx="1552755" cy="2329133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5272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093BA-CE66-4A2E-9E8B-2DE5440D11AC}" type="datetimeFigureOut">
              <a:rPr lang="ko-KR" altLang="en-US" smtClean="0"/>
              <a:t>2017-08-30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549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6" r:id="rId2"/>
    <p:sldLayoutId id="2147483664" r:id="rId3"/>
    <p:sldLayoutId id="2147483650" r:id="rId4"/>
    <p:sldLayoutId id="2147483660" r:id="rId5"/>
    <p:sldLayoutId id="2147483657" r:id="rId6"/>
    <p:sldLayoutId id="2147483662" r:id="rId7"/>
    <p:sldLayoutId id="2147483663" r:id="rId8"/>
    <p:sldLayoutId id="2147483655" r:id="rId9"/>
    <p:sldLayoutId id="2147483651" r:id="rId10"/>
    <p:sldLayoutId id="2147483658" r:id="rId11"/>
    <p:sldLayoutId id="2147483665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AF8DD-A5EF-46FD-A788-A06C1307B0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altLang="ko-KR" dirty="0">
                <a:latin typeface="+mj-ea"/>
              </a:rPr>
              <a:t>2017</a:t>
            </a:r>
            <a:r>
              <a:rPr lang="ko-KR" altLang="en-US" dirty="0">
                <a:latin typeface="+mj-ea"/>
              </a:rPr>
              <a:t>년 </a:t>
            </a:r>
            <a:r>
              <a:rPr lang="en-US" altLang="ko-KR" dirty="0">
                <a:latin typeface="+mj-ea"/>
              </a:rPr>
              <a:t>IRC </a:t>
            </a:r>
            <a:r>
              <a:rPr lang="ko-KR" altLang="en-US" dirty="0">
                <a:latin typeface="+mj-ea"/>
              </a:rPr>
              <a:t>씨름로봇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151FA1-4CC0-46CA-BC01-4F3DEFEA57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ko-KR" altLang="en-US" dirty="0"/>
              <a:t>전략 및 진행상황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BAE2232-C0A8-433A-AE41-80F60A97CFF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Team. ROːBIT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72131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3600" dirty="0"/>
              <a:t>Detect Test(2016</a:t>
            </a:r>
            <a:r>
              <a:rPr lang="ko-KR" altLang="en-US" sz="3600" dirty="0"/>
              <a:t>년</a:t>
            </a:r>
            <a:r>
              <a:rPr lang="en-US" altLang="ko-KR" sz="3600" dirty="0"/>
              <a:t>)</a:t>
            </a:r>
            <a:endParaRPr lang="ko-KR" altLang="en-US" sz="3600" dirty="0"/>
          </a:p>
        </p:txBody>
      </p:sp>
      <p:pic>
        <p:nvPicPr>
          <p:cNvPr id="12" name="[mix]김영준_뒤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6487" y="1768824"/>
            <a:ext cx="7735712" cy="4351338"/>
          </a:xfrm>
        </p:spPr>
      </p:pic>
      <p:graphicFrame>
        <p:nvGraphicFramePr>
          <p:cNvPr id="15" name="내용 개체 틀 14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567108294"/>
              </p:ext>
            </p:extLst>
          </p:nvPr>
        </p:nvGraphicFramePr>
        <p:xfrm>
          <a:off x="8456580" y="3705690"/>
          <a:ext cx="3618088" cy="19850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40963">
                  <a:extLst>
                    <a:ext uri="{9D8B030D-6E8A-4147-A177-3AD203B41FA5}">
                      <a16:colId xmlns:a16="http://schemas.microsoft.com/office/drawing/2014/main" val="1587936436"/>
                    </a:ext>
                  </a:extLst>
                </a:gridCol>
                <a:gridCol w="679867">
                  <a:extLst>
                    <a:ext uri="{9D8B030D-6E8A-4147-A177-3AD203B41FA5}">
                      <a16:colId xmlns:a16="http://schemas.microsoft.com/office/drawing/2014/main" val="265591851"/>
                    </a:ext>
                  </a:extLst>
                </a:gridCol>
                <a:gridCol w="601055">
                  <a:extLst>
                    <a:ext uri="{9D8B030D-6E8A-4147-A177-3AD203B41FA5}">
                      <a16:colId xmlns:a16="http://schemas.microsoft.com/office/drawing/2014/main" val="2615045992"/>
                    </a:ext>
                  </a:extLst>
                </a:gridCol>
                <a:gridCol w="661435">
                  <a:extLst>
                    <a:ext uri="{9D8B030D-6E8A-4147-A177-3AD203B41FA5}">
                      <a16:colId xmlns:a16="http://schemas.microsoft.com/office/drawing/2014/main" val="909821492"/>
                    </a:ext>
                  </a:extLst>
                </a:gridCol>
                <a:gridCol w="634768">
                  <a:extLst>
                    <a:ext uri="{9D8B030D-6E8A-4147-A177-3AD203B41FA5}">
                      <a16:colId xmlns:a16="http://schemas.microsoft.com/office/drawing/2014/main" val="2708337108"/>
                    </a:ext>
                  </a:extLst>
                </a:gridCol>
              </a:tblGrid>
              <a:tr h="290512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Side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Back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71510440"/>
                  </a:ext>
                </a:extLst>
              </a:tr>
              <a:tr h="27432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 err="1">
                          <a:solidFill>
                            <a:schemeClr val="tx1"/>
                          </a:solidFill>
                        </a:rPr>
                        <a:t>dist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time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 err="1">
                          <a:solidFill>
                            <a:schemeClr val="tx1"/>
                          </a:solidFill>
                        </a:rPr>
                        <a:t>dist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time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58733701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륜 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100mm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0.6m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0.28s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0.6m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0.32s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3321950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륜 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100mm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0.55m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0.3s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0.55m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0.33s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281977"/>
                  </a:ext>
                </a:extLst>
              </a:tr>
              <a:tr h="2905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0.55m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0.3s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0.5m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0.32s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8038566"/>
                  </a:ext>
                </a:extLst>
              </a:tr>
              <a:tr h="2905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륜 </a:t>
                      </a:r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120mm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0.45m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0.25s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0.65m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0.35s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9389976"/>
                  </a:ext>
                </a:extLst>
              </a:tr>
              <a:tr h="2905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2</a:t>
                      </a:r>
                      <a:r>
                        <a:rPr lang="ko-KR" altLang="en-US" sz="1200" b="1" dirty="0">
                          <a:solidFill>
                            <a:schemeClr val="tx1"/>
                          </a:solidFill>
                        </a:rPr>
                        <a:t>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0.6m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0.3s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>
                          <a:solidFill>
                            <a:schemeClr val="tx1"/>
                          </a:solidFill>
                        </a:rPr>
                        <a:t>0.55m</a:t>
                      </a:r>
                      <a:endParaRPr lang="ko-KR" altLang="en-US" sz="1200" b="1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200" b="1" dirty="0"/>
                        <a:t>0.35s</a:t>
                      </a:r>
                      <a:endParaRPr lang="ko-KR" altLang="en-US" sz="120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8548335"/>
                  </a:ext>
                </a:extLst>
              </a:tr>
            </a:tbl>
          </a:graphicData>
        </a:graphic>
      </p:graphicFrame>
      <p:sp>
        <p:nvSpPr>
          <p:cNvPr id="17" name="TextBox 16"/>
          <p:cNvSpPr txBox="1"/>
          <p:nvPr/>
        </p:nvSpPr>
        <p:spPr>
          <a:xfrm>
            <a:off x="8319912" y="3308983"/>
            <a:ext cx="34961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b="1" dirty="0"/>
              <a:t>Upcoming Robot : 1.2m/s , 3.18kg</a:t>
            </a:r>
            <a:endParaRPr lang="ko-KR" altLang="en-US" sz="14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8269844" y="5810247"/>
            <a:ext cx="35462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err="1"/>
              <a:t>축간거리와</a:t>
            </a:r>
            <a:r>
              <a:rPr lang="ko-KR" altLang="en-US" sz="1600" b="1" dirty="0"/>
              <a:t> 회전시간이 비례한다</a:t>
            </a:r>
            <a:r>
              <a:rPr lang="en-US" altLang="ko-KR" sz="1600" b="1" dirty="0"/>
              <a:t>.</a:t>
            </a:r>
          </a:p>
          <a:p>
            <a:endParaRPr lang="en-US" altLang="ko-KR" sz="1600" b="1" dirty="0"/>
          </a:p>
          <a:p>
            <a:r>
              <a:rPr lang="en-US" altLang="ko-KR" sz="1600" b="1" dirty="0"/>
              <a:t>4</a:t>
            </a:r>
            <a:r>
              <a:rPr lang="ko-KR" altLang="en-US" sz="1600" b="1" dirty="0" err="1"/>
              <a:t>륜이</a:t>
            </a:r>
            <a:r>
              <a:rPr lang="ko-KR" altLang="en-US" sz="1600" b="1" dirty="0"/>
              <a:t> </a:t>
            </a:r>
            <a:r>
              <a:rPr lang="en-US" altLang="ko-KR" sz="1600" b="1" dirty="0"/>
              <a:t>2</a:t>
            </a:r>
            <a:r>
              <a:rPr lang="ko-KR" altLang="en-US" sz="1600" b="1" dirty="0" err="1"/>
              <a:t>륜보다</a:t>
            </a:r>
            <a:r>
              <a:rPr lang="ko-KR" altLang="en-US" sz="1600" b="1" dirty="0"/>
              <a:t> 회전속도가 빠르다</a:t>
            </a:r>
            <a:r>
              <a:rPr lang="en-US" altLang="ko-KR" sz="1600" b="1" dirty="0"/>
              <a:t>.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3D108595-9772-4C39-BBD2-C9C18BD89AE6}"/>
              </a:ext>
            </a:extLst>
          </p:cNvPr>
          <p:cNvGrpSpPr/>
          <p:nvPr/>
        </p:nvGrpSpPr>
        <p:grpSpPr>
          <a:xfrm>
            <a:off x="8724477" y="1768824"/>
            <a:ext cx="1066490" cy="1183940"/>
            <a:chOff x="8724477" y="1768824"/>
            <a:chExt cx="1066490" cy="1183940"/>
          </a:xfrm>
        </p:grpSpPr>
        <p:sp>
          <p:nvSpPr>
            <p:cNvPr id="3" name="순서도: 수행의 시작/종료 2"/>
            <p:cNvSpPr/>
            <p:nvPr/>
          </p:nvSpPr>
          <p:spPr>
            <a:xfrm>
              <a:off x="8724477" y="2216028"/>
              <a:ext cx="101600" cy="296205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순서도: 수행의 시작/종료 7"/>
            <p:cNvSpPr/>
            <p:nvPr/>
          </p:nvSpPr>
          <p:spPr>
            <a:xfrm>
              <a:off x="8724477" y="2618322"/>
              <a:ext cx="101600" cy="296205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순서도: 수행의 시작/종료 8"/>
            <p:cNvSpPr/>
            <p:nvPr/>
          </p:nvSpPr>
          <p:spPr>
            <a:xfrm>
              <a:off x="9689367" y="2212692"/>
              <a:ext cx="101600" cy="296205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순서도: 수행의 시작/종료 9"/>
            <p:cNvSpPr/>
            <p:nvPr/>
          </p:nvSpPr>
          <p:spPr>
            <a:xfrm>
              <a:off x="9689367" y="2619039"/>
              <a:ext cx="101600" cy="296205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4" name="그룹 3">
              <a:extLst>
                <a:ext uri="{FF2B5EF4-FFF2-40B4-BE49-F238E27FC236}">
                  <a16:creationId xmlns:a16="http://schemas.microsoft.com/office/drawing/2014/main" id="{77B4B015-A03A-4F2E-96CC-989475456532}"/>
                </a:ext>
              </a:extLst>
            </p:cNvPr>
            <p:cNvGrpSpPr/>
            <p:nvPr/>
          </p:nvGrpSpPr>
          <p:grpSpPr>
            <a:xfrm>
              <a:off x="8795597" y="1768824"/>
              <a:ext cx="924250" cy="1183940"/>
              <a:chOff x="8795597" y="1768824"/>
              <a:chExt cx="924250" cy="1183940"/>
            </a:xfrm>
          </p:grpSpPr>
          <p:sp>
            <p:nvSpPr>
              <p:cNvPr id="5" name="사각형: 둥근 모서리 4"/>
              <p:cNvSpPr/>
              <p:nvPr/>
            </p:nvSpPr>
            <p:spPr>
              <a:xfrm>
                <a:off x="8795597" y="1768824"/>
                <a:ext cx="924250" cy="1183940"/>
              </a:xfrm>
              <a:prstGeom prst="round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" name="타원 13"/>
              <p:cNvSpPr/>
              <p:nvPr/>
            </p:nvSpPr>
            <p:spPr>
              <a:xfrm>
                <a:off x="9163925" y="2406169"/>
                <a:ext cx="223520" cy="223520"/>
              </a:xfrm>
              <a:prstGeom prst="ellipse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0217CE4-F2D7-42A2-90F4-2A9C54E64F16}"/>
              </a:ext>
            </a:extLst>
          </p:cNvPr>
          <p:cNvGrpSpPr/>
          <p:nvPr/>
        </p:nvGrpSpPr>
        <p:grpSpPr>
          <a:xfrm>
            <a:off x="10367688" y="1768824"/>
            <a:ext cx="1054241" cy="1183940"/>
            <a:chOff x="10367688" y="1768824"/>
            <a:chExt cx="1054241" cy="1183940"/>
          </a:xfrm>
        </p:grpSpPr>
        <p:sp>
          <p:nvSpPr>
            <p:cNvPr id="16" name="사각형: 둥근 모서리 15"/>
            <p:cNvSpPr/>
            <p:nvPr/>
          </p:nvSpPr>
          <p:spPr>
            <a:xfrm>
              <a:off x="10436719" y="1768824"/>
              <a:ext cx="924250" cy="1183940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순서도: 수행의 시작/종료 10"/>
            <p:cNvSpPr/>
            <p:nvPr/>
          </p:nvSpPr>
          <p:spPr>
            <a:xfrm>
              <a:off x="10367688" y="2618322"/>
              <a:ext cx="101600" cy="296205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순서도: 수행의 시작/종료 12"/>
            <p:cNvSpPr/>
            <p:nvPr/>
          </p:nvSpPr>
          <p:spPr>
            <a:xfrm>
              <a:off x="11320329" y="2612735"/>
              <a:ext cx="101600" cy="296205"/>
            </a:xfrm>
            <a:prstGeom prst="flowChartTerminator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타원 17"/>
            <p:cNvSpPr/>
            <p:nvPr/>
          </p:nvSpPr>
          <p:spPr>
            <a:xfrm>
              <a:off x="10787084" y="2614948"/>
              <a:ext cx="223520" cy="223520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91939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0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문제점 개선 사항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1" y="1557014"/>
            <a:ext cx="11433174" cy="5802574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altLang="ko-KR" dirty="0"/>
              <a:t>2</a:t>
            </a:r>
            <a:r>
              <a:rPr lang="ko-KR" altLang="en-US" dirty="0" err="1"/>
              <a:t>륜구동이</a:t>
            </a:r>
            <a:r>
              <a:rPr lang="ko-KR" altLang="en-US" dirty="0"/>
              <a:t> 아닌 </a:t>
            </a:r>
            <a:r>
              <a:rPr lang="en-US" altLang="ko-KR" dirty="0"/>
              <a:t>4</a:t>
            </a:r>
            <a:r>
              <a:rPr lang="ko-KR" altLang="en-US" dirty="0"/>
              <a:t>륜 구동을 채택했다</a:t>
            </a:r>
            <a:r>
              <a:rPr lang="en-US" altLang="ko-KR" dirty="0"/>
              <a:t>.</a:t>
            </a:r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err="1"/>
              <a:t>축간거리를</a:t>
            </a:r>
            <a:r>
              <a:rPr lang="ko-KR" altLang="en-US" dirty="0"/>
              <a:t> </a:t>
            </a:r>
            <a:r>
              <a:rPr lang="en-US" altLang="ko-KR" dirty="0"/>
              <a:t>20mm</a:t>
            </a:r>
            <a:r>
              <a:rPr lang="ko-KR" altLang="en-US" dirty="0"/>
              <a:t> 줄이면서 회전 속도를 높였다</a:t>
            </a:r>
            <a:r>
              <a:rPr lang="en-US" altLang="ko-KR" dirty="0"/>
              <a:t>. (</a:t>
            </a:r>
            <a:r>
              <a:rPr lang="ko-KR" altLang="en-US" dirty="0"/>
              <a:t>반 바퀴 </a:t>
            </a:r>
            <a:r>
              <a:rPr lang="en-US" altLang="ko-KR" dirty="0"/>
              <a:t>0.25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전면부를 </a:t>
            </a:r>
            <a:r>
              <a:rPr lang="en-US" altLang="ko-KR" dirty="0"/>
              <a:t>130mm </a:t>
            </a:r>
            <a:r>
              <a:rPr lang="ko-KR" altLang="en-US" dirty="0"/>
              <a:t>늘리면서 </a:t>
            </a:r>
            <a:r>
              <a:rPr lang="en-US" altLang="ko-KR" dirty="0"/>
              <a:t>300mm</a:t>
            </a:r>
            <a:r>
              <a:rPr lang="ko-KR" altLang="en-US" dirty="0"/>
              <a:t>로 설계했다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C375994-6676-4BBB-85A8-48C2841D447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734425" y="3316663"/>
            <a:ext cx="3146425" cy="3146425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398688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문제점 개선 사항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1" y="1557014"/>
            <a:ext cx="11433174" cy="58025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실리콘 두께 </a:t>
            </a:r>
            <a:r>
              <a:rPr lang="en-US" altLang="ko-KR" dirty="0"/>
              <a:t>1.5mm </a:t>
            </a:r>
            <a:r>
              <a:rPr lang="ko-KR" altLang="en-US" dirty="0"/>
              <a:t>증가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</a:t>
            </a:r>
            <a:r>
              <a:rPr lang="ko-KR" altLang="en-US" dirty="0"/>
              <a:t>실리콘 폭 </a:t>
            </a:r>
            <a:r>
              <a:rPr lang="en-US" altLang="ko-KR" dirty="0"/>
              <a:t>5mm </a:t>
            </a:r>
            <a:r>
              <a:rPr lang="ko-KR" altLang="en-US" dirty="0"/>
              <a:t>증가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</a:t>
            </a:r>
            <a:r>
              <a:rPr lang="ko-KR" altLang="en-US" dirty="0"/>
              <a:t>바퀴의 날개 </a:t>
            </a:r>
            <a:r>
              <a:rPr lang="en-US" altLang="ko-KR" dirty="0"/>
              <a:t>2</a:t>
            </a:r>
            <a:r>
              <a:rPr lang="ko-KR" altLang="en-US" dirty="0"/>
              <a:t>개로 변경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 </a:t>
            </a:r>
            <a:r>
              <a:rPr lang="ko-KR" altLang="en-US" dirty="0"/>
              <a:t>양쪽 날개가 있는 </a:t>
            </a:r>
            <a:r>
              <a:rPr lang="ko-KR" altLang="en-US" dirty="0" err="1"/>
              <a:t>풀리로</a:t>
            </a:r>
            <a:r>
              <a:rPr lang="ko-KR" altLang="en-US" dirty="0"/>
              <a:t> 변경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6. </a:t>
            </a:r>
            <a:r>
              <a:rPr lang="ko-KR" altLang="en-US" dirty="0"/>
              <a:t>정확한 벨트길이의 계산을 통해</a:t>
            </a:r>
            <a:r>
              <a:rPr lang="en-US" altLang="ko-KR" dirty="0"/>
              <a:t> </a:t>
            </a:r>
            <a:r>
              <a:rPr lang="ko-KR" altLang="en-US" dirty="0" err="1"/>
              <a:t>텐셔너</a:t>
            </a:r>
            <a:r>
              <a:rPr lang="ko-KR" altLang="en-US" dirty="0"/>
              <a:t> 사용 없이 높은 </a:t>
            </a:r>
            <a:r>
              <a:rPr lang="ko-KR" altLang="en-US" dirty="0" err="1"/>
              <a:t>텐션</a:t>
            </a:r>
            <a:r>
              <a:rPr lang="ko-KR" altLang="en-US" dirty="0"/>
              <a:t> 유지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C375994-6676-4BBB-85A8-48C2841D447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734425" y="3316663"/>
            <a:ext cx="3146425" cy="3146425"/>
          </a:xfrm>
        </p:spPr>
        <p:txBody>
          <a:bodyPr/>
          <a:lstStyle/>
          <a:p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7B5D68F-5909-4BD2-BCDA-9B3B5F1B88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058" t="4130" r="10668"/>
          <a:stretch/>
        </p:blipFill>
        <p:spPr>
          <a:xfrm>
            <a:off x="6583679" y="1221533"/>
            <a:ext cx="2289453" cy="1968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5472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참가 로봇 특징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조영훈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5586" y="2136430"/>
            <a:ext cx="5319544" cy="4551956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ko-KR" altLang="en-US" sz="2000" dirty="0"/>
              <a:t>벨트를 앞뒤로 움직여 무게중심을 변경해서 상대방보다 낮은 </a:t>
            </a:r>
            <a:r>
              <a:rPr lang="ko-KR" altLang="en-US" sz="2000" dirty="0" err="1"/>
              <a:t>지상고</a:t>
            </a:r>
            <a:r>
              <a:rPr lang="en-US" altLang="ko-KR" sz="2000" dirty="0"/>
              <a:t>(0.1mm~0.5mm</a:t>
            </a:r>
            <a:r>
              <a:rPr lang="ko-KR" altLang="en-US" sz="2000" dirty="0"/>
              <a:t>감소</a:t>
            </a:r>
            <a:r>
              <a:rPr lang="en-US" altLang="ko-KR" sz="2000" dirty="0"/>
              <a:t>)</a:t>
            </a:r>
            <a:r>
              <a:rPr lang="ko-KR" altLang="en-US" sz="2000" dirty="0"/>
              <a:t>를 만든다</a:t>
            </a:r>
            <a:r>
              <a:rPr lang="en-US" altLang="ko-KR" sz="2000" dirty="0"/>
              <a:t>.</a:t>
            </a:r>
          </a:p>
          <a:p>
            <a:pPr>
              <a:buFontTx/>
              <a:buChar char="-"/>
            </a:pPr>
            <a:endParaRPr lang="en-US" altLang="ko-KR" sz="2000" dirty="0"/>
          </a:p>
          <a:p>
            <a:pPr>
              <a:buFontTx/>
              <a:buChar char="-"/>
            </a:pPr>
            <a:r>
              <a:rPr lang="ko-KR" altLang="en-US" sz="2000" dirty="0"/>
              <a:t>작년보다 좁았던 </a:t>
            </a:r>
            <a:r>
              <a:rPr lang="ko-KR" altLang="en-US" sz="2000" dirty="0" err="1"/>
              <a:t>칼팁을</a:t>
            </a:r>
            <a:r>
              <a:rPr lang="en-US" altLang="ko-KR" sz="2000" dirty="0"/>
              <a:t>(17cm -&gt; 30cm)</a:t>
            </a:r>
            <a:r>
              <a:rPr lang="ko-KR" altLang="en-US" sz="2000" dirty="0"/>
              <a:t> 넓게 했다</a:t>
            </a:r>
            <a:r>
              <a:rPr lang="en-US" altLang="ko-KR" sz="2000" dirty="0"/>
              <a:t>.</a:t>
            </a:r>
          </a:p>
          <a:p>
            <a:pPr>
              <a:buFontTx/>
              <a:buChar char="-"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- </a:t>
            </a:r>
            <a:r>
              <a:rPr lang="ko-KR" altLang="en-US" sz="2000" dirty="0"/>
              <a:t>바닥에 컬러센서를 부착해서 원을 인식하도록 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ko-KR" altLang="en-US" sz="2000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C375994-6676-4BBB-85A8-48C2841D447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602E663-3D7A-40CA-9ED0-13F227E0DDC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586" y="5627544"/>
            <a:ext cx="8039100" cy="1943100"/>
          </a:xfrm>
        </p:spPr>
        <p:txBody>
          <a:bodyPr/>
          <a:lstStyle/>
          <a:p>
            <a:pPr>
              <a:buFontTx/>
              <a:buChar char="-"/>
            </a:pPr>
            <a:r>
              <a:rPr lang="en-US" altLang="ko-KR" dirty="0"/>
              <a:t>405</a:t>
            </a:r>
            <a:r>
              <a:rPr lang="ko-KR" altLang="en-US" dirty="0"/>
              <a:t> </a:t>
            </a:r>
            <a:r>
              <a:rPr lang="en-US" altLang="ko-KR" dirty="0"/>
              <a:t>RPM</a:t>
            </a:r>
          </a:p>
          <a:p>
            <a:pPr>
              <a:buFontTx/>
              <a:buChar char="-"/>
            </a:pPr>
            <a:r>
              <a:rPr lang="en-US" altLang="ko-KR" dirty="0"/>
              <a:t>Duty</a:t>
            </a:r>
            <a:r>
              <a:rPr lang="ko-KR" altLang="en-US" dirty="0"/>
              <a:t> </a:t>
            </a:r>
            <a:r>
              <a:rPr lang="en-US" altLang="ko-KR" dirty="0"/>
              <a:t>100%</a:t>
            </a:r>
            <a:r>
              <a:rPr lang="ko-KR" altLang="en-US" dirty="0"/>
              <a:t> 기준 </a:t>
            </a:r>
            <a:r>
              <a:rPr lang="en-US" altLang="ko-KR" dirty="0"/>
              <a:t>1.46m/s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BE4D938-A477-4F7B-8D4C-6255EAB221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8694" y="2131869"/>
            <a:ext cx="5934075" cy="3495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2638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참가 로봇 특징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</a:t>
            </a:r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이민호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25586" y="2136430"/>
            <a:ext cx="5319544" cy="4551956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r>
              <a:rPr lang="ko-KR" altLang="en-US" sz="2000" dirty="0"/>
              <a:t>앞뒤 구조를 똑같게 해서 상대 로봇이 뒤에 있을 때 빠르게 탐색할 수 있는 하드웨어 채택</a:t>
            </a:r>
            <a:endParaRPr lang="en-US" altLang="ko-KR" sz="2000" dirty="0"/>
          </a:p>
          <a:p>
            <a:pPr>
              <a:buFontTx/>
              <a:buChar char="-"/>
            </a:pPr>
            <a:endParaRPr lang="en-US" altLang="ko-KR" sz="2000" dirty="0"/>
          </a:p>
          <a:p>
            <a:pPr>
              <a:buFontTx/>
              <a:buChar char="-"/>
            </a:pPr>
            <a:r>
              <a:rPr lang="en-US" altLang="ko-KR" sz="2000" dirty="0"/>
              <a:t>PSD </a:t>
            </a:r>
            <a:r>
              <a:rPr lang="ko-KR" altLang="en-US" sz="2000" dirty="0"/>
              <a:t>센서로 상대 로봇을 감지 후</a:t>
            </a:r>
            <a:r>
              <a:rPr lang="en-US" altLang="ko-KR" sz="2000" dirty="0"/>
              <a:t>, </a:t>
            </a:r>
            <a:r>
              <a:rPr lang="ko-KR" altLang="en-US" sz="2000" dirty="0"/>
              <a:t>전면부에 상대 로봇이 올라왔을 때 </a:t>
            </a:r>
            <a:r>
              <a:rPr lang="en-US" altLang="ko-KR" sz="2000" dirty="0" err="1"/>
              <a:t>Cds</a:t>
            </a:r>
            <a:r>
              <a:rPr lang="en-US" altLang="ko-KR" sz="2000" dirty="0"/>
              <a:t>(</a:t>
            </a:r>
            <a:r>
              <a:rPr lang="ko-KR" altLang="en-US" sz="2000" dirty="0"/>
              <a:t>조도센서</a:t>
            </a:r>
            <a:r>
              <a:rPr lang="en-US" altLang="ko-KR" sz="2000" dirty="0"/>
              <a:t>)</a:t>
            </a:r>
            <a:r>
              <a:rPr lang="ko-KR" altLang="en-US" sz="2000" dirty="0"/>
              <a:t>를 이용해서 확실히 밀도록 한다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ko-KR" altLang="en-US" sz="2000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C375994-6676-4BBB-85A8-48C2841D447A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6602E663-3D7A-40CA-9ED0-13F227E0DDC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586" y="5627544"/>
            <a:ext cx="8039100" cy="1943100"/>
          </a:xfrm>
        </p:spPr>
        <p:txBody>
          <a:bodyPr/>
          <a:lstStyle/>
          <a:p>
            <a:pPr>
              <a:buFontTx/>
              <a:buChar char="-"/>
            </a:pPr>
            <a:r>
              <a:rPr lang="en-US" altLang="ko-KR" dirty="0"/>
              <a:t>405</a:t>
            </a:r>
            <a:r>
              <a:rPr lang="ko-KR" altLang="en-US" dirty="0"/>
              <a:t> </a:t>
            </a:r>
            <a:r>
              <a:rPr lang="en-US" altLang="ko-KR" dirty="0"/>
              <a:t>RPM</a:t>
            </a:r>
          </a:p>
          <a:p>
            <a:pPr>
              <a:buFontTx/>
              <a:buChar char="-"/>
            </a:pPr>
            <a:r>
              <a:rPr lang="en-US" altLang="ko-KR" dirty="0"/>
              <a:t>Duty</a:t>
            </a:r>
            <a:r>
              <a:rPr lang="ko-KR" altLang="en-US" dirty="0"/>
              <a:t> </a:t>
            </a:r>
            <a:r>
              <a:rPr lang="en-US" altLang="ko-KR" dirty="0"/>
              <a:t>100%</a:t>
            </a:r>
            <a:r>
              <a:rPr lang="ko-KR" altLang="en-US" dirty="0"/>
              <a:t> 기준 </a:t>
            </a:r>
            <a:r>
              <a:rPr lang="en-US" altLang="ko-KR" dirty="0"/>
              <a:t>1.35m/s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399765A-2C2D-4842-BB30-C5D12394D3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6736" y="2114562"/>
            <a:ext cx="5585860" cy="351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3134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전략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(1)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24B3324-0A9B-4874-83E4-0B21123F9EE1}"/>
              </a:ext>
            </a:extLst>
          </p:cNvPr>
          <p:cNvSpPr txBox="1">
            <a:spLocks noGrp="1"/>
          </p:cNvSpPr>
          <p:nvPr>
            <p:ph type="body" sz="quarter" idx="15"/>
          </p:nvPr>
        </p:nvSpPr>
        <p:spPr>
          <a:xfrm>
            <a:off x="5093504" y="1579743"/>
            <a:ext cx="6456345" cy="49453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ko-KR" altLang="en-US" sz="1800" dirty="0"/>
              <a:t>처음 </a:t>
            </a:r>
            <a:r>
              <a:rPr lang="en-US" altLang="ko-KR" sz="1800" dirty="0"/>
              <a:t>5</a:t>
            </a:r>
            <a:r>
              <a:rPr lang="ko-KR" altLang="en-US" sz="1800" dirty="0"/>
              <a:t>초 탈출 규정을 지키기 위해서 위로 올라간다</a:t>
            </a:r>
            <a:r>
              <a:rPr lang="en-US" altLang="ko-KR" sz="1800" dirty="0"/>
              <a:t>.</a:t>
            </a:r>
            <a:endParaRPr lang="en-US" altLang="ko-KR" sz="1000" dirty="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AutoNum type="arabicPeriod"/>
            </a:pPr>
            <a:r>
              <a:rPr lang="ko-KR" altLang="en-US" sz="1800" dirty="0"/>
              <a:t>벨트를 앞으로 당긴 후 상대방 로봇을 찾거나 기다린다</a:t>
            </a:r>
            <a:r>
              <a:rPr lang="en-US" altLang="ko-KR" sz="1800" dirty="0"/>
              <a:t>.</a:t>
            </a:r>
          </a:p>
          <a:p>
            <a:pPr marL="342900" indent="-342900">
              <a:lnSpc>
                <a:spcPct val="150000"/>
              </a:lnSpc>
              <a:buAutoNum type="arabicPeriod" startAt="3"/>
            </a:pPr>
            <a:r>
              <a:rPr lang="ko-KR" altLang="en-US" sz="1800" dirty="0"/>
              <a:t>상대방 로봇과 가까워지면 밀어낸다</a:t>
            </a:r>
            <a:r>
              <a:rPr lang="en-US" altLang="ko-KR" sz="18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/>
              <a:t>4.1 </a:t>
            </a:r>
            <a:r>
              <a:rPr lang="ko-KR" altLang="en-US" sz="1800" dirty="0"/>
              <a:t>뒤집어서 초록원에 갈 경우 </a:t>
            </a:r>
            <a:r>
              <a:rPr lang="en-US" altLang="ko-KR" sz="1800" dirty="0"/>
              <a:t>: </a:t>
            </a:r>
            <a:r>
              <a:rPr lang="ko-KR" altLang="en-US" sz="1800" dirty="0"/>
              <a:t>컬러센서로 초록색을 인식했기 때문에 계속 밀어서 경기장 밖으로 내보낸다</a:t>
            </a:r>
            <a:r>
              <a:rPr lang="en-US" altLang="ko-KR" sz="1800" dirty="0"/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altLang="ko-KR" sz="1800" dirty="0"/>
              <a:t>4.2 </a:t>
            </a:r>
            <a:r>
              <a:rPr lang="ko-KR" altLang="en-US" sz="1800" dirty="0"/>
              <a:t>뒤집어서 흰 원에 갈 경우 </a:t>
            </a:r>
            <a:r>
              <a:rPr lang="en-US" altLang="ko-KR" sz="1800" dirty="0"/>
              <a:t>: </a:t>
            </a:r>
            <a:r>
              <a:rPr lang="ko-KR" altLang="en-US" sz="1800" dirty="0"/>
              <a:t>흰 원이 </a:t>
            </a:r>
            <a:r>
              <a:rPr lang="en-US" altLang="ko-KR" sz="1800" dirty="0"/>
              <a:t>IR</a:t>
            </a:r>
            <a:r>
              <a:rPr lang="ko-KR" altLang="en-US" sz="1800" dirty="0"/>
              <a:t>에 인식되므로 뒤집어진 로봇을 놓고 뒤로 빠진다</a:t>
            </a:r>
            <a:r>
              <a:rPr lang="en-US" altLang="ko-KR" sz="1800" dirty="0"/>
              <a:t>. (</a:t>
            </a:r>
            <a:r>
              <a:rPr lang="ko-KR" altLang="en-US" sz="1800" dirty="0"/>
              <a:t>흰색 원  </a:t>
            </a:r>
            <a:r>
              <a:rPr lang="en-US" altLang="ko-KR" sz="1800" dirty="0"/>
              <a:t>5</a:t>
            </a:r>
            <a:r>
              <a:rPr lang="ko-KR" altLang="en-US" sz="1800" dirty="0"/>
              <a:t>초 이상 실격</a:t>
            </a:r>
            <a:r>
              <a:rPr lang="en-US" altLang="ko-KR" sz="1800" dirty="0"/>
              <a:t>)</a:t>
            </a:r>
          </a:p>
          <a:p>
            <a:pPr marL="0" indent="0">
              <a:buNone/>
            </a:pPr>
            <a:endParaRPr lang="en-US" altLang="ko-KR" sz="1800" dirty="0"/>
          </a:p>
        </p:txBody>
      </p:sp>
      <p:pic>
        <p:nvPicPr>
          <p:cNvPr id="14" name="내용 개체 틀 5">
            <a:extLst>
              <a:ext uri="{FF2B5EF4-FFF2-40B4-BE49-F238E27FC236}">
                <a16:creationId xmlns:a16="http://schemas.microsoft.com/office/drawing/2014/main" id="{7B3B6152-44DE-457D-8587-95D97B9196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99"/>
          <a:stretch/>
        </p:blipFill>
        <p:spPr>
          <a:xfrm>
            <a:off x="0" y="1205190"/>
            <a:ext cx="5004727" cy="5652810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0A085234-9E0D-4A77-8CB2-4D5DEFEF9210}"/>
              </a:ext>
            </a:extLst>
          </p:cNvPr>
          <p:cNvGrpSpPr/>
          <p:nvPr/>
        </p:nvGrpSpPr>
        <p:grpSpPr>
          <a:xfrm>
            <a:off x="583145" y="2722736"/>
            <a:ext cx="3334378" cy="2576101"/>
            <a:chOff x="583145" y="2722736"/>
            <a:chExt cx="3334378" cy="2576101"/>
          </a:xfrm>
        </p:grpSpPr>
        <p:sp>
          <p:nvSpPr>
            <p:cNvPr id="16" name="화살표: 아래쪽 15">
              <a:extLst>
                <a:ext uri="{FF2B5EF4-FFF2-40B4-BE49-F238E27FC236}">
                  <a16:creationId xmlns:a16="http://schemas.microsoft.com/office/drawing/2014/main" id="{C15E663C-040C-4157-B6DD-0904E6B903A2}"/>
                </a:ext>
              </a:extLst>
            </p:cNvPr>
            <p:cNvSpPr/>
            <p:nvPr/>
          </p:nvSpPr>
          <p:spPr>
            <a:xfrm rot="7929765">
              <a:off x="2997114" y="4378428"/>
              <a:ext cx="514435" cy="1326383"/>
            </a:xfrm>
            <a:prstGeom prst="downArrow">
              <a:avLst>
                <a:gd name="adj1" fmla="val 50000"/>
                <a:gd name="adj2" fmla="val 45128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화살표: 아래쪽 16">
              <a:extLst>
                <a:ext uri="{FF2B5EF4-FFF2-40B4-BE49-F238E27FC236}">
                  <a16:creationId xmlns:a16="http://schemas.microsoft.com/office/drawing/2014/main" id="{9F322C49-8CDC-4809-ABF5-B2ADB0B9B857}"/>
                </a:ext>
              </a:extLst>
            </p:cNvPr>
            <p:cNvSpPr/>
            <p:nvPr/>
          </p:nvSpPr>
          <p:spPr>
            <a:xfrm rot="7929765">
              <a:off x="989119" y="2316762"/>
              <a:ext cx="514435" cy="1326383"/>
            </a:xfrm>
            <a:prstGeom prst="downArrow">
              <a:avLst>
                <a:gd name="adj1" fmla="val 50000"/>
                <a:gd name="adj2" fmla="val 45128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화살표: 아래쪽 17">
              <a:extLst>
                <a:ext uri="{FF2B5EF4-FFF2-40B4-BE49-F238E27FC236}">
                  <a16:creationId xmlns:a16="http://schemas.microsoft.com/office/drawing/2014/main" id="{780C33F2-D401-40C9-BBBA-B791FCF0C143}"/>
                </a:ext>
              </a:extLst>
            </p:cNvPr>
            <p:cNvSpPr/>
            <p:nvPr/>
          </p:nvSpPr>
          <p:spPr>
            <a:xfrm rot="13632975">
              <a:off x="1865493" y="2385052"/>
              <a:ext cx="514435" cy="1326383"/>
            </a:xfrm>
            <a:prstGeom prst="downArrow">
              <a:avLst>
                <a:gd name="adj1" fmla="val 50000"/>
                <a:gd name="adj2" fmla="val 45128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화살표: 아래쪽 18">
              <a:extLst>
                <a:ext uri="{FF2B5EF4-FFF2-40B4-BE49-F238E27FC236}">
                  <a16:creationId xmlns:a16="http://schemas.microsoft.com/office/drawing/2014/main" id="{DC8719F8-633A-45D2-9145-E0D2DC98D409}"/>
                </a:ext>
              </a:extLst>
            </p:cNvPr>
            <p:cNvSpPr/>
            <p:nvPr/>
          </p:nvSpPr>
          <p:spPr>
            <a:xfrm rot="3043267">
              <a:off x="1037828" y="3131461"/>
              <a:ext cx="514435" cy="1326383"/>
            </a:xfrm>
            <a:prstGeom prst="downArrow">
              <a:avLst>
                <a:gd name="adj1" fmla="val 50000"/>
                <a:gd name="adj2" fmla="val 45128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화살표: 아래쪽 19">
              <a:extLst>
                <a:ext uri="{FF2B5EF4-FFF2-40B4-BE49-F238E27FC236}">
                  <a16:creationId xmlns:a16="http://schemas.microsoft.com/office/drawing/2014/main" id="{57F3CD10-9B5D-4D1B-92A7-8275F97FAAEA}"/>
                </a:ext>
              </a:extLst>
            </p:cNvPr>
            <p:cNvSpPr/>
            <p:nvPr/>
          </p:nvSpPr>
          <p:spPr>
            <a:xfrm rot="18914023">
              <a:off x="1877284" y="3166005"/>
              <a:ext cx="514435" cy="1326383"/>
            </a:xfrm>
            <a:prstGeom prst="downArrow">
              <a:avLst>
                <a:gd name="adj1" fmla="val 50000"/>
                <a:gd name="adj2" fmla="val 45128"/>
              </a:avLst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017127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전략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(2)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내용 개체 틀 5">
            <a:extLst>
              <a:ext uri="{FF2B5EF4-FFF2-40B4-BE49-F238E27FC236}">
                <a16:creationId xmlns:a16="http://schemas.microsoft.com/office/drawing/2014/main" id="{4DA479EC-4FAD-4878-99E5-FB6D3C6D2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99"/>
          <a:stretch/>
        </p:blipFill>
        <p:spPr>
          <a:xfrm>
            <a:off x="0" y="1205190"/>
            <a:ext cx="5004727" cy="5652810"/>
          </a:xfrm>
          <a:prstGeom prst="rect">
            <a:avLst/>
          </a:prstGeom>
        </p:spPr>
      </p:pic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901EC729-227B-4A26-BC98-5E1D110951BA}"/>
              </a:ext>
            </a:extLst>
          </p:cNvPr>
          <p:cNvSpPr/>
          <p:nvPr/>
        </p:nvSpPr>
        <p:spPr>
          <a:xfrm rot="10800000">
            <a:off x="3499532" y="3396343"/>
            <a:ext cx="514435" cy="2086316"/>
          </a:xfrm>
          <a:prstGeom prst="downArrow">
            <a:avLst>
              <a:gd name="adj1" fmla="val 50000"/>
              <a:gd name="adj2" fmla="val 4512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D2B6EAFC-763A-4820-AB5B-07354452405A}"/>
              </a:ext>
            </a:extLst>
          </p:cNvPr>
          <p:cNvSpPr txBox="1">
            <a:spLocks/>
          </p:cNvSpPr>
          <p:nvPr/>
        </p:nvSpPr>
        <p:spPr>
          <a:xfrm>
            <a:off x="5401734" y="1668240"/>
            <a:ext cx="6205047" cy="4713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AutoNum type="arabicPeriod"/>
            </a:pPr>
            <a:r>
              <a:rPr lang="ko-KR" altLang="en-US" sz="1800" dirty="0"/>
              <a:t>처음 시작 시 초록원으로 간다</a:t>
            </a:r>
            <a:r>
              <a:rPr lang="en-US" altLang="ko-KR" sz="1800" dirty="0"/>
              <a:t>. (</a:t>
            </a:r>
            <a:r>
              <a:rPr lang="ko-KR" altLang="en-US" sz="1800" dirty="0"/>
              <a:t>가는 도중 상대방 로봇 발견한다면 부딪혀서 밀어낸다</a:t>
            </a:r>
            <a:r>
              <a:rPr lang="en-US" altLang="ko-KR" sz="1800" dirty="0"/>
              <a:t>.)</a:t>
            </a:r>
          </a:p>
          <a:p>
            <a:pPr marL="342900" indent="-342900">
              <a:buAutoNum type="arabicPeriod"/>
            </a:pPr>
            <a:endParaRPr lang="en-US" altLang="ko-KR" sz="1800" dirty="0"/>
          </a:p>
          <a:p>
            <a:pPr marL="342900" indent="-342900">
              <a:buAutoNum type="arabicPeriod"/>
            </a:pPr>
            <a:r>
              <a:rPr lang="ko-KR" altLang="en-US" sz="1800" dirty="0"/>
              <a:t>규정상 흰색원에서 대기를 못하기 때문에 초록원에서 </a:t>
            </a:r>
            <a:r>
              <a:rPr lang="en-US" altLang="ko-KR" sz="1800" dirty="0"/>
              <a:t>10</a:t>
            </a:r>
            <a:r>
              <a:rPr lang="ko-KR" altLang="en-US" sz="1800" dirty="0"/>
              <a:t>초마다 움직이면서 </a:t>
            </a:r>
            <a:r>
              <a:rPr lang="en-US" altLang="ko-KR" sz="1800" dirty="0"/>
              <a:t>(10</a:t>
            </a:r>
            <a:r>
              <a:rPr lang="ko-KR" altLang="en-US" sz="1800" dirty="0"/>
              <a:t>초 이상 움직이지 않으면 실격</a:t>
            </a:r>
            <a:r>
              <a:rPr lang="en-US" altLang="ko-KR" sz="1800" dirty="0"/>
              <a:t>) </a:t>
            </a:r>
            <a:r>
              <a:rPr lang="ko-KR" altLang="en-US" sz="1800" dirty="0"/>
              <a:t>상대방 로봇이 오기를 기다린다</a:t>
            </a:r>
            <a:r>
              <a:rPr lang="en-US" altLang="ko-KR" sz="1800" dirty="0"/>
              <a:t>.</a:t>
            </a:r>
          </a:p>
          <a:p>
            <a:pPr marL="0" indent="0">
              <a:buNone/>
            </a:pPr>
            <a:endParaRPr lang="en-US" altLang="ko-KR" sz="1800" dirty="0"/>
          </a:p>
          <a:p>
            <a:pPr marL="342900" indent="-342900">
              <a:buAutoNum type="arabicPeriod"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3078671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전략</a:t>
            </a:r>
            <a:r>
              <a:rPr lang="en-US" altLang="ko-KR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(3)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1" name="내용 개체 틀 5">
            <a:extLst>
              <a:ext uri="{FF2B5EF4-FFF2-40B4-BE49-F238E27FC236}">
                <a16:creationId xmlns:a16="http://schemas.microsoft.com/office/drawing/2014/main" id="{4DA479EC-4FAD-4878-99E5-FB6D3C6D20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99"/>
          <a:stretch/>
        </p:blipFill>
        <p:spPr>
          <a:xfrm>
            <a:off x="0" y="1205190"/>
            <a:ext cx="5004727" cy="5652810"/>
          </a:xfrm>
          <a:prstGeom prst="rect">
            <a:avLst/>
          </a:prstGeom>
        </p:spPr>
      </p:pic>
      <p:sp>
        <p:nvSpPr>
          <p:cNvPr id="21" name="내용 개체 틀 2">
            <a:extLst>
              <a:ext uri="{FF2B5EF4-FFF2-40B4-BE49-F238E27FC236}">
                <a16:creationId xmlns:a16="http://schemas.microsoft.com/office/drawing/2014/main" id="{D2B6EAFC-763A-4820-AB5B-07354452405A}"/>
              </a:ext>
            </a:extLst>
          </p:cNvPr>
          <p:cNvSpPr txBox="1">
            <a:spLocks/>
          </p:cNvSpPr>
          <p:nvPr/>
        </p:nvSpPr>
        <p:spPr>
          <a:xfrm>
            <a:off x="5401734" y="1668240"/>
            <a:ext cx="6205047" cy="4713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sz="1800" dirty="0"/>
              <a:t>- </a:t>
            </a:r>
            <a:r>
              <a:rPr lang="ko-KR" altLang="en-US" sz="1800" dirty="0"/>
              <a:t>흰 원 안에서 </a:t>
            </a:r>
            <a:r>
              <a:rPr lang="en-US" altLang="ko-KR" sz="1800" dirty="0"/>
              <a:t>5</a:t>
            </a:r>
            <a:r>
              <a:rPr lang="ko-KR" altLang="en-US" sz="1800" dirty="0"/>
              <a:t>초 이상 있을 경우 실격이라는 규정이 생겨</a:t>
            </a:r>
            <a:r>
              <a:rPr lang="en-US" altLang="ko-KR" sz="1800" dirty="0"/>
              <a:t>, </a:t>
            </a:r>
            <a:r>
              <a:rPr lang="ko-KR" altLang="en-US" sz="1800" dirty="0"/>
              <a:t>대다수의 참가자가 시작 후 바로 가동을 시작할 것으로 예측</a:t>
            </a:r>
            <a:r>
              <a:rPr lang="en-US" altLang="ko-KR" sz="1800" dirty="0"/>
              <a:t> -&gt; 5</a:t>
            </a:r>
            <a:r>
              <a:rPr lang="ko-KR" altLang="en-US" sz="1800" dirty="0"/>
              <a:t>초의 범위 내에서 최대한 늦게 출발해 지상고에 있어 </a:t>
            </a:r>
            <a:r>
              <a:rPr lang="en-US" altLang="ko-KR" sz="1800" dirty="0"/>
              <a:t>5</a:t>
            </a:r>
            <a:r>
              <a:rPr lang="ko-KR" altLang="en-US" sz="1800" dirty="0"/>
              <a:t>초 이내의 우위를 선점</a:t>
            </a:r>
            <a:endParaRPr lang="en-US" altLang="ko-KR" sz="1800" dirty="0"/>
          </a:p>
          <a:p>
            <a:pPr marL="342900" indent="-342900">
              <a:buAutoNum type="arabicPeriod"/>
            </a:pPr>
            <a:endParaRPr lang="en-US" altLang="ko-KR" sz="1800" dirty="0"/>
          </a:p>
          <a:p>
            <a:pPr marL="0" indent="0">
              <a:buNone/>
            </a:pPr>
            <a:r>
              <a:rPr lang="en-US" altLang="ko-KR" sz="1800" dirty="0"/>
              <a:t>- </a:t>
            </a:r>
            <a:r>
              <a:rPr lang="ko-KR" altLang="en-US" sz="1800" dirty="0"/>
              <a:t>각 </a:t>
            </a:r>
            <a:r>
              <a:rPr lang="en-US" altLang="ko-KR" sz="1800" dirty="0"/>
              <a:t>IR </a:t>
            </a:r>
            <a:r>
              <a:rPr lang="ko-KR" altLang="en-US" sz="1800" dirty="0"/>
              <a:t>센서가 </a:t>
            </a:r>
            <a:r>
              <a:rPr lang="en-US" altLang="ko-KR" sz="1800" dirty="0"/>
              <a:t>3 ~ 4</a:t>
            </a:r>
            <a:r>
              <a:rPr lang="ko-KR" altLang="en-US" sz="1800" dirty="0"/>
              <a:t>초 이상 흰 색이 감지될 경우</a:t>
            </a:r>
            <a:r>
              <a:rPr lang="en-US" altLang="ko-KR" sz="1800" dirty="0"/>
              <a:t>, </a:t>
            </a:r>
            <a:r>
              <a:rPr lang="ko-KR" altLang="en-US" sz="1800" dirty="0"/>
              <a:t>힘싸움에 있어 밀리는 중인 것으로 판단 </a:t>
            </a:r>
            <a:r>
              <a:rPr lang="en-US" altLang="ko-KR" sz="1800" dirty="0"/>
              <a:t>-&gt; </a:t>
            </a:r>
            <a:r>
              <a:rPr lang="ko-KR" altLang="en-US" sz="1800" dirty="0"/>
              <a:t>후진해서 흰 원에서 빠져나온 후 재공격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</p:txBody>
      </p:sp>
    </p:spTree>
    <p:extLst>
      <p:ext uri="{BB962C8B-B14F-4D97-AF65-F5344CB8AC3E}">
        <p14:creationId xmlns:p14="http://schemas.microsoft.com/office/powerpoint/2010/main" val="2761139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CE46DE6C-E0F9-488C-BB31-5B13A4C0DDC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8" name="텍스트 개체 틀 7">
            <a:extLst>
              <a:ext uri="{FF2B5EF4-FFF2-40B4-BE49-F238E27FC236}">
                <a16:creationId xmlns:a16="http://schemas.microsoft.com/office/drawing/2014/main" id="{6B0C00DC-BD2B-458A-88DC-78A6A06DC54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ko-KR" altLang="en-US"/>
          </a:p>
        </p:txBody>
      </p:sp>
      <p:sp>
        <p:nvSpPr>
          <p:cNvPr id="9" name="텍스트 개체 틀 8">
            <a:extLst>
              <a:ext uri="{FF2B5EF4-FFF2-40B4-BE49-F238E27FC236}">
                <a16:creationId xmlns:a16="http://schemas.microsoft.com/office/drawing/2014/main" id="{D3CC8947-27F0-4F38-A4C3-EB82E07DE02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 lnSpcReduction="10000"/>
          </a:bodyPr>
          <a:lstStyle/>
          <a:p>
            <a:endParaRPr lang="ko-KR" altLang="en-US"/>
          </a:p>
        </p:txBody>
      </p:sp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E7243182-D50A-4F0E-83B8-835A545C4A0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5968BA25-A3BD-42A1-9036-BD28E9F46C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제목 5">
            <a:extLst>
              <a:ext uri="{FF2B5EF4-FFF2-40B4-BE49-F238E27FC236}">
                <a16:creationId xmlns:a16="http://schemas.microsoft.com/office/drawing/2014/main" id="{6DEB42CB-F08D-4D96-AEB6-E29D3224F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994A4923-DB20-4E08-9D24-55AD0C15DE1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683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>
            <a:extLst>
              <a:ext uri="{FF2B5EF4-FFF2-40B4-BE49-F238E27FC236}">
                <a16:creationId xmlns:a16="http://schemas.microsoft.com/office/drawing/2014/main" id="{242791B1-A46C-4290-ADBE-30E7C7BBE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텍스트 개체 틀 6">
            <a:extLst>
              <a:ext uri="{FF2B5EF4-FFF2-40B4-BE49-F238E27FC236}">
                <a16:creationId xmlns:a16="http://schemas.microsoft.com/office/drawing/2014/main" id="{0645C1FD-B40B-4887-ACEF-322AADA6E6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1322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E1DFB6F-040F-4D01-BABC-340122F5D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대회 일정</a:t>
            </a:r>
            <a:endParaRPr lang="en-US" altLang="ko-KR" dirty="0"/>
          </a:p>
          <a:p>
            <a:r>
              <a:rPr lang="ko-KR" altLang="en-US" dirty="0"/>
              <a:t>대회 참가 신청 일정</a:t>
            </a:r>
            <a:endParaRPr lang="en-US" altLang="ko-KR" dirty="0"/>
          </a:p>
          <a:p>
            <a:r>
              <a:rPr lang="ko-KR" altLang="en-US" dirty="0"/>
              <a:t>경기장 규격 및 규정 변경 내용</a:t>
            </a:r>
            <a:endParaRPr lang="en-US" altLang="ko-KR" dirty="0"/>
          </a:p>
          <a:p>
            <a:r>
              <a:rPr lang="ko-KR" altLang="en-US" dirty="0"/>
              <a:t>참가 로봇 특징</a:t>
            </a:r>
            <a:endParaRPr lang="en-US" altLang="ko-KR" dirty="0"/>
          </a:p>
          <a:p>
            <a:r>
              <a:rPr lang="ko-KR" altLang="en-US" dirty="0"/>
              <a:t>전략</a:t>
            </a:r>
            <a:endParaRPr lang="en-US" altLang="ko-KR" dirty="0"/>
          </a:p>
          <a:p>
            <a:r>
              <a:rPr lang="ko-KR" altLang="en-US" dirty="0"/>
              <a:t>대회 준비 일정</a:t>
            </a:r>
            <a:endParaRPr lang="en-US" altLang="ko-KR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A4F613-0824-4336-B9A9-1FB2E1EFE2F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ko-KR" altLang="en-US" dirty="0"/>
              <a:t>전략 및 진행상황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99210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CF01F6B3-701B-42DE-BFEB-8D177CA0A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25ADCB5-AC3E-470E-B896-3994CFDD2969}"/>
              </a:ext>
            </a:extLst>
          </p:cNvPr>
          <p:cNvSpPr txBox="1"/>
          <p:nvPr/>
        </p:nvSpPr>
        <p:spPr>
          <a:xfrm rot="16200000">
            <a:off x="581027" y="3296336"/>
            <a:ext cx="1257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dirty="0"/>
              <a:t>8</a:t>
            </a:r>
            <a:endParaRPr lang="ko-KR" alt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8214802-9595-4042-BF64-9187C75D0912}"/>
              </a:ext>
            </a:extLst>
          </p:cNvPr>
          <p:cNvSpPr txBox="1"/>
          <p:nvPr/>
        </p:nvSpPr>
        <p:spPr>
          <a:xfrm rot="16200000">
            <a:off x="4229103" y="3296337"/>
            <a:ext cx="1257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dirty="0"/>
              <a:t>9</a:t>
            </a:r>
            <a:endParaRPr lang="ko-KR" altLang="en-US" sz="3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0270C-B1B5-4703-9BAC-D4F1269F2D35}"/>
              </a:ext>
            </a:extLst>
          </p:cNvPr>
          <p:cNvSpPr txBox="1"/>
          <p:nvPr/>
        </p:nvSpPr>
        <p:spPr>
          <a:xfrm rot="16200000">
            <a:off x="7877179" y="3296338"/>
            <a:ext cx="12573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dirty="0"/>
              <a:t>10</a:t>
            </a:r>
            <a:endParaRPr lang="ko-KR" altLang="en-US" sz="3600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FCE802B7-40F7-48C5-AE46-5F2F43E60221}"/>
              </a:ext>
            </a:extLst>
          </p:cNvPr>
          <p:cNvGrpSpPr/>
          <p:nvPr/>
        </p:nvGrpSpPr>
        <p:grpSpPr>
          <a:xfrm>
            <a:off x="9009970" y="1204218"/>
            <a:ext cx="2386707" cy="4773415"/>
            <a:chOff x="8124029" y="153821"/>
            <a:chExt cx="2386707" cy="4773415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5E22FCEF-FF2D-4C2B-B3F4-DB6FE6DF3ABD}"/>
                </a:ext>
              </a:extLst>
            </p:cNvPr>
            <p:cNvSpPr/>
            <p:nvPr/>
          </p:nvSpPr>
          <p:spPr>
            <a:xfrm>
              <a:off x="8124029" y="153821"/>
              <a:ext cx="2386707" cy="477341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908E5227-BF4B-4199-9E7A-A8A80BE9636E}"/>
                </a:ext>
              </a:extLst>
            </p:cNvPr>
            <p:cNvSpPr txBox="1"/>
            <p:nvPr/>
          </p:nvSpPr>
          <p:spPr>
            <a:xfrm>
              <a:off x="8124029" y="153821"/>
              <a:ext cx="2386707" cy="47734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571500" lvl="0" indent="-571500" algn="l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sz="2800" kern="1200" dirty="0"/>
                <a:t>전체 하드웨어 완성</a:t>
              </a:r>
              <a:endParaRPr lang="en-US" altLang="ko-KR" sz="2800" kern="1200" dirty="0"/>
            </a:p>
            <a:p>
              <a:pPr marL="571500" lvl="0" indent="-571500" algn="l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endParaRPr lang="ko-KR" altLang="en-US" sz="2800" kern="1200" dirty="0"/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6BC1D32-0742-49A3-9F64-B7874B3502CF}"/>
              </a:ext>
            </a:extLst>
          </p:cNvPr>
          <p:cNvGrpSpPr/>
          <p:nvPr/>
        </p:nvGrpSpPr>
        <p:grpSpPr>
          <a:xfrm>
            <a:off x="5361894" y="1204218"/>
            <a:ext cx="2386707" cy="4773415"/>
            <a:chOff x="8124029" y="153821"/>
            <a:chExt cx="2386707" cy="4773415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055FF28-2F7F-4DE7-B1A2-03664B6C41AA}"/>
                </a:ext>
              </a:extLst>
            </p:cNvPr>
            <p:cNvSpPr/>
            <p:nvPr/>
          </p:nvSpPr>
          <p:spPr>
            <a:xfrm>
              <a:off x="8124029" y="153821"/>
              <a:ext cx="2386707" cy="477341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D90E15D-BE16-4BDC-919C-18C617F08AF1}"/>
                </a:ext>
              </a:extLst>
            </p:cNvPr>
            <p:cNvSpPr txBox="1"/>
            <p:nvPr/>
          </p:nvSpPr>
          <p:spPr>
            <a:xfrm>
              <a:off x="8124029" y="153821"/>
              <a:ext cx="2386707" cy="47734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0" lvl="0" indent="0" algn="l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altLang="ko-KR" sz="3600" kern="1200" dirty="0"/>
                <a:t> </a:t>
              </a:r>
              <a:endParaRPr lang="ko-KR" altLang="en-US" sz="3600" kern="1200" dirty="0"/>
            </a:p>
          </p:txBody>
        </p:sp>
      </p:grp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8C0B80C5-0FFF-4CB3-8B18-FEEF74A59A3F}"/>
              </a:ext>
            </a:extLst>
          </p:cNvPr>
          <p:cNvGrpSpPr/>
          <p:nvPr/>
        </p:nvGrpSpPr>
        <p:grpSpPr>
          <a:xfrm>
            <a:off x="5361893" y="1204218"/>
            <a:ext cx="2386707" cy="4773415"/>
            <a:chOff x="8124029" y="153821"/>
            <a:chExt cx="2386707" cy="4773415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1FFAF6F9-819F-449F-B710-2054B6899553}"/>
                </a:ext>
              </a:extLst>
            </p:cNvPr>
            <p:cNvSpPr/>
            <p:nvPr/>
          </p:nvSpPr>
          <p:spPr>
            <a:xfrm>
              <a:off x="8124029" y="153821"/>
              <a:ext cx="2386707" cy="477341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77DCCA3-1A93-4A50-B4C8-24DDF4B565B6}"/>
                </a:ext>
              </a:extLst>
            </p:cNvPr>
            <p:cNvSpPr txBox="1"/>
            <p:nvPr/>
          </p:nvSpPr>
          <p:spPr>
            <a:xfrm>
              <a:off x="8124029" y="153821"/>
              <a:ext cx="2386707" cy="47734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571500" lvl="0" indent="-571500" algn="l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sz="2800" kern="1200" dirty="0"/>
                <a:t>펌웨어 제작</a:t>
              </a:r>
              <a:endParaRPr lang="en-US" altLang="ko-KR" sz="2800" kern="1200" dirty="0"/>
            </a:p>
            <a:p>
              <a:pPr marL="571500" lvl="0" indent="-571500" algn="l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sz="2800" dirty="0"/>
                <a:t>하드웨어 가공</a:t>
              </a:r>
              <a:endParaRPr lang="ko-KR" altLang="en-US" sz="2800" kern="1200" dirty="0"/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F6101E9-70DF-4D02-B539-DCE6E78646F5}"/>
              </a:ext>
            </a:extLst>
          </p:cNvPr>
          <p:cNvGrpSpPr/>
          <p:nvPr/>
        </p:nvGrpSpPr>
        <p:grpSpPr>
          <a:xfrm>
            <a:off x="1727476" y="1204218"/>
            <a:ext cx="2386707" cy="4773415"/>
            <a:chOff x="8124029" y="153821"/>
            <a:chExt cx="2386707" cy="4773415"/>
          </a:xfrm>
        </p:grpSpPr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B49166E-8E17-4819-808C-D03F95C01C06}"/>
                </a:ext>
              </a:extLst>
            </p:cNvPr>
            <p:cNvSpPr/>
            <p:nvPr/>
          </p:nvSpPr>
          <p:spPr>
            <a:xfrm>
              <a:off x="8124029" y="153821"/>
              <a:ext cx="2386707" cy="4773415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9C8E6907-115D-4692-9898-F5354999B156}"/>
                </a:ext>
              </a:extLst>
            </p:cNvPr>
            <p:cNvSpPr txBox="1"/>
            <p:nvPr/>
          </p:nvSpPr>
          <p:spPr>
            <a:xfrm>
              <a:off x="8124029" y="153821"/>
              <a:ext cx="2386707" cy="47734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0" tIns="0" rIns="0" bIns="0" numCol="1" spcCol="1270" anchor="t" anchorCtr="0">
              <a:noAutofit/>
            </a:bodyPr>
            <a:lstStyle/>
            <a:p>
              <a:pPr marL="571500" lvl="0" indent="-571500" algn="l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sz="2800" kern="1200" dirty="0"/>
                <a:t>로봇 스케치</a:t>
              </a:r>
              <a:endParaRPr lang="en-US" altLang="ko-KR" sz="2800" kern="1200" dirty="0"/>
            </a:p>
            <a:p>
              <a:pPr marL="571500" lvl="0" indent="-571500" algn="l" defTabSz="1600200" latinLnBrk="1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Font typeface="Arial" panose="020B0604020202020204" pitchFamily="34" charset="0"/>
                <a:buChar char="•"/>
              </a:pPr>
              <a:r>
                <a:rPr lang="ko-KR" altLang="en-US" sz="2800" dirty="0"/>
                <a:t>하드웨어 설계</a:t>
              </a:r>
              <a:endParaRPr lang="ko-KR" altLang="en-US" sz="2800" kern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9204895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EA6E597A-A314-4AE0-B325-F6ABE115FF3C}"/>
              </a:ext>
            </a:extLst>
          </p:cNvPr>
          <p:cNvSpPr/>
          <p:nvPr/>
        </p:nvSpPr>
        <p:spPr>
          <a:xfrm>
            <a:off x="1263650" y="3705225"/>
            <a:ext cx="1612900" cy="2390775"/>
          </a:xfrm>
          <a:prstGeom prst="rect">
            <a:avLst/>
          </a:prstGeom>
          <a:solidFill>
            <a:srgbClr val="FF0000">
              <a:alpha val="2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제목 3">
            <a:extLst>
              <a:ext uri="{FF2B5EF4-FFF2-40B4-BE49-F238E27FC236}">
                <a16:creationId xmlns:a16="http://schemas.microsoft.com/office/drawing/2014/main" id="{FDC3AF84-5625-4C42-A462-DF8CDC7E8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8</a:t>
            </a:r>
            <a:r>
              <a:rPr lang="ko-KR" altLang="en-US" dirty="0"/>
              <a:t>월 </a:t>
            </a:r>
            <a:r>
              <a:rPr lang="en-US" altLang="ko-KR" dirty="0"/>
              <a:t>4</a:t>
            </a:r>
            <a:r>
              <a:rPr lang="ko-KR" altLang="en-US" dirty="0"/>
              <a:t>주차 계획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64762BE-615B-4A35-AC3B-C96D46E34C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59605"/>
              </p:ext>
            </p:extLst>
          </p:nvPr>
        </p:nvGraphicFramePr>
        <p:xfrm>
          <a:off x="1263650" y="1047750"/>
          <a:ext cx="9669822" cy="40657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1637">
                  <a:extLst>
                    <a:ext uri="{9D8B030D-6E8A-4147-A177-3AD203B41FA5}">
                      <a16:colId xmlns:a16="http://schemas.microsoft.com/office/drawing/2014/main" val="1955627626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3752826073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3479625404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1796535012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186500751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143938310"/>
                    </a:ext>
                  </a:extLst>
                </a:gridCol>
              </a:tblGrid>
              <a:tr h="37684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8/21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8/22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8/23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8/24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8/25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8/26~27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3577090"/>
                  </a:ext>
                </a:extLst>
              </a:tr>
              <a:tr h="1844473"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샤프트 가공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하드웨어 조립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3D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바퀴 가공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기반 코드 작성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(PID, ADC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등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)</a:t>
                      </a: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3D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바퀴 가공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실리콘 바퀴 제작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3D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바퀴 가공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PSD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도착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납땜 및 장착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en-US" altLang="ko-KR" sz="1400" u="sng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3D</a:t>
                      </a:r>
                      <a:r>
                        <a:rPr lang="ko-KR" altLang="en-US" sz="1400" u="sng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 바퀴 가공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하드웨어 마무리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배선 해결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지체된 일정 처리</a:t>
                      </a: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0028744"/>
                  </a:ext>
                </a:extLst>
              </a:tr>
              <a:tr h="1844473"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endParaRPr lang="ko-KR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endParaRPr lang="ko-KR" altLang="en-US" sz="1400" u="sng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endParaRPr lang="en-US" altLang="ko-KR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59727041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A6407E6-F76A-4773-ACA4-79393FAE87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495288"/>
              </p:ext>
            </p:extLst>
          </p:nvPr>
        </p:nvGraphicFramePr>
        <p:xfrm>
          <a:off x="1263650" y="3686175"/>
          <a:ext cx="9669822" cy="24098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1637">
                  <a:extLst>
                    <a:ext uri="{9D8B030D-6E8A-4147-A177-3AD203B41FA5}">
                      <a16:colId xmlns:a16="http://schemas.microsoft.com/office/drawing/2014/main" val="1955627626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3752826073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3479625404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1796535012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186500751"/>
                    </a:ext>
                  </a:extLst>
                </a:gridCol>
                <a:gridCol w="1611637">
                  <a:extLst>
                    <a:ext uri="{9D8B030D-6E8A-4147-A177-3AD203B41FA5}">
                      <a16:colId xmlns:a16="http://schemas.microsoft.com/office/drawing/2014/main" val="143938310"/>
                    </a:ext>
                  </a:extLst>
                </a:gridCol>
              </a:tblGrid>
              <a:tr h="408823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8/28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8/29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8/23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8/24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8/25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/>
                        <a:t>8/26~27</a:t>
                      </a:r>
                      <a:endParaRPr lang="ko-KR" altLang="en-US" sz="1400" dirty="0"/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63577090"/>
                  </a:ext>
                </a:extLst>
              </a:tr>
              <a:tr h="2001002"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경기장 설치 </a:t>
                      </a:r>
                      <a:endParaRPr lang="ko-KR" altLang="en-US" sz="1400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u="sng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알고리즘 개발 시작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알고리즘 개발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알고리즘 디버깅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u="sng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알고리즘 디버깅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indent="-285750" algn="l" latinLnBrk="1">
                        <a:buFontTx/>
                        <a:buChar char="-"/>
                      </a:pPr>
                      <a:r>
                        <a:rPr lang="ko-KR" altLang="en-US" sz="1400" u="sng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알고리즘 디버깅</a:t>
                      </a: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00287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5117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텍스트 개체 틀 9">
            <a:extLst>
              <a:ext uri="{FF2B5EF4-FFF2-40B4-BE49-F238E27FC236}">
                <a16:creationId xmlns:a16="http://schemas.microsoft.com/office/drawing/2014/main" id="{6027A874-C21C-417D-A8D0-AB70FA5BBB9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ko-KR" dirty="0"/>
              <a:t>IRC </a:t>
            </a:r>
            <a:r>
              <a:rPr lang="ko-KR" altLang="en-US" dirty="0"/>
              <a:t>씨름로봇</a:t>
            </a:r>
          </a:p>
        </p:txBody>
      </p:sp>
      <p:sp>
        <p:nvSpPr>
          <p:cNvPr id="11" name="텍스트 개체 틀 10">
            <a:extLst>
              <a:ext uri="{FF2B5EF4-FFF2-40B4-BE49-F238E27FC236}">
                <a16:creationId xmlns:a16="http://schemas.microsoft.com/office/drawing/2014/main" id="{1812E442-907E-414B-9AE5-86B7FB4BDD9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5AEAB57C-7B0D-421C-B53E-6D67F308FF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13" name="텍스트 개체 틀 12">
            <a:extLst>
              <a:ext uri="{FF2B5EF4-FFF2-40B4-BE49-F238E27FC236}">
                <a16:creationId xmlns:a16="http://schemas.microsoft.com/office/drawing/2014/main" id="{4CF02EA5-F8B2-4629-8E90-9B70DA0FC3F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138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18ED598-33D1-427A-8453-321F0A25F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템플릿 사용시 주의 사항</a:t>
            </a:r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54CE0FCC-253E-45AC-8D84-3B8FFBD47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sz="2400" dirty="0"/>
              <a:t>이 템플릿은 광운대학교 로봇게임단 소유의 고유 자료입니다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이 템플릿은 회의</a:t>
            </a:r>
            <a:r>
              <a:rPr lang="en-US" altLang="ko-KR" sz="2400" dirty="0"/>
              <a:t>, </a:t>
            </a:r>
            <a:r>
              <a:rPr lang="ko-KR" altLang="en-US" sz="2400" dirty="0"/>
              <a:t>대외용 발표자료용으로 제작되었습니다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이 템플릿의 주요 폰트는 </a:t>
            </a:r>
            <a:r>
              <a:rPr lang="en-US" altLang="ko-KR" sz="2400" dirty="0"/>
              <a:t>“</a:t>
            </a:r>
            <a:r>
              <a:rPr lang="ko-KR" altLang="en-US" sz="2400" dirty="0" err="1"/>
              <a:t>나눔바른고딕</a:t>
            </a:r>
            <a:r>
              <a:rPr lang="ko-KR" altLang="en-US" sz="2400" dirty="0"/>
              <a:t> </a:t>
            </a:r>
            <a:r>
              <a:rPr lang="en-US" altLang="ko-KR" sz="2400" dirty="0"/>
              <a:t>/ </a:t>
            </a:r>
            <a:r>
              <a:rPr lang="ko-KR" altLang="en-US" sz="2400" dirty="0" err="1"/>
              <a:t>나눔바른고딕</a:t>
            </a:r>
            <a:r>
              <a:rPr lang="ko-KR" altLang="en-US" sz="2400" dirty="0"/>
              <a:t> </a:t>
            </a:r>
            <a:r>
              <a:rPr lang="en-US" altLang="ko-KR" sz="2400" dirty="0"/>
              <a:t>Light”</a:t>
            </a:r>
            <a:r>
              <a:rPr lang="ko-KR" altLang="en-US" sz="2400" dirty="0"/>
              <a:t>입니다</a:t>
            </a:r>
            <a:r>
              <a:rPr lang="en-US" altLang="ko-KR" sz="2400" dirty="0"/>
              <a:t>. </a:t>
            </a:r>
            <a:r>
              <a:rPr lang="ko-KR" altLang="en-US" sz="2400" dirty="0"/>
              <a:t>다운받아 설치 후 이용해주십시오</a:t>
            </a:r>
            <a:r>
              <a:rPr lang="en-US" altLang="ko-KR" sz="2400" dirty="0"/>
              <a:t>.</a:t>
            </a:r>
          </a:p>
          <a:p>
            <a:pPr lvl="1"/>
            <a:r>
              <a:rPr lang="ko-KR" altLang="en-US" sz="2000" dirty="0"/>
              <a:t>네이버에서 제작된 나눔고딕은 상업</a:t>
            </a:r>
            <a:r>
              <a:rPr lang="en-US" altLang="ko-KR" sz="2000" dirty="0"/>
              <a:t>, </a:t>
            </a:r>
            <a:r>
              <a:rPr lang="ko-KR" altLang="en-US" sz="2000" dirty="0"/>
              <a:t>비상업용으로 무료이기 때문에 사용 가능합니다</a:t>
            </a:r>
            <a:r>
              <a:rPr lang="en-US" altLang="ko-KR" sz="2000" dirty="0"/>
              <a:t>. </a:t>
            </a:r>
            <a:r>
              <a:rPr lang="ko-KR" altLang="en-US" sz="2000" dirty="0"/>
              <a:t>다른 폰트를 이용할 경우 저작권을 잘 살펴 보고 수정하여 이용하도록 합니다</a:t>
            </a:r>
            <a:r>
              <a:rPr lang="en-US" altLang="ko-KR" sz="2000" dirty="0"/>
              <a:t>.</a:t>
            </a:r>
          </a:p>
          <a:p>
            <a:r>
              <a:rPr lang="ko-KR" altLang="en-US" sz="2400" dirty="0"/>
              <a:t>이 템플릿은 로봇게임단원 외에 사용이 불가능합니다</a:t>
            </a:r>
            <a:r>
              <a:rPr lang="en-US" altLang="ko-KR" sz="2400" dirty="0"/>
              <a:t>.</a:t>
            </a:r>
          </a:p>
          <a:p>
            <a:r>
              <a:rPr lang="ko-KR" altLang="en-US" sz="2400" b="1" dirty="0">
                <a:solidFill>
                  <a:srgbClr val="C00000"/>
                </a:solidFill>
              </a:rPr>
              <a:t>로봇게임단원이 이 템플릿을 이용할 경우 수정 및</a:t>
            </a:r>
            <a:r>
              <a:rPr lang="en-US" altLang="ko-KR" sz="2400" b="1" dirty="0">
                <a:solidFill>
                  <a:srgbClr val="C00000"/>
                </a:solidFill>
              </a:rPr>
              <a:t> </a:t>
            </a:r>
            <a:r>
              <a:rPr lang="ko-KR" altLang="en-US" sz="2400" b="1" dirty="0">
                <a:solidFill>
                  <a:srgbClr val="C00000"/>
                </a:solidFill>
              </a:rPr>
              <a:t>사용이 가능합니다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이 템플릿의 버전은 </a:t>
            </a:r>
            <a:r>
              <a:rPr lang="en-US" altLang="ko-KR" sz="2400" dirty="0"/>
              <a:t>2.0</a:t>
            </a:r>
            <a:r>
              <a:rPr lang="ko-KR" altLang="en-US" sz="2400" dirty="0"/>
              <a:t>입니다</a:t>
            </a:r>
            <a:r>
              <a:rPr lang="en-US" altLang="ko-KR" sz="2400" dirty="0"/>
              <a:t>. </a:t>
            </a:r>
            <a:r>
              <a:rPr lang="ko-KR" altLang="en-US" sz="2400" b="1" dirty="0"/>
              <a:t>수정 후 배포 시 수정된 버전에 대해 확실히 기입해주십시오</a:t>
            </a:r>
            <a:r>
              <a:rPr lang="en-US" altLang="ko-KR" sz="2400" b="1" dirty="0"/>
              <a:t>. </a:t>
            </a:r>
            <a:r>
              <a:rPr lang="en-US" altLang="ko-KR" sz="2400" dirty="0"/>
              <a:t>– </a:t>
            </a:r>
            <a:r>
              <a:rPr lang="ko-KR" altLang="en-US" sz="2400" dirty="0"/>
              <a:t>마지막 슬라이드</a:t>
            </a:r>
            <a:endParaRPr lang="en-US" altLang="ko-KR" sz="2400" dirty="0"/>
          </a:p>
          <a:p>
            <a:r>
              <a:rPr lang="ko-KR" altLang="en-US" sz="2400" dirty="0"/>
              <a:t>이 </a:t>
            </a:r>
            <a:r>
              <a:rPr lang="en-US" altLang="ko-KR" sz="2400" dirty="0"/>
              <a:t>PPT</a:t>
            </a:r>
            <a:r>
              <a:rPr lang="ko-KR" altLang="en-US" sz="2400" dirty="0"/>
              <a:t>는 공식 템플릿이지만 모든 발표에 이 템플릿을 사용하지 않아도 됩니다</a:t>
            </a:r>
            <a:r>
              <a:rPr lang="en-US" altLang="ko-KR" sz="2400" dirty="0"/>
              <a:t>.</a:t>
            </a:r>
          </a:p>
          <a:p>
            <a:r>
              <a:rPr lang="ko-KR" altLang="en-US" sz="2400" dirty="0"/>
              <a:t>타 </a:t>
            </a:r>
            <a:r>
              <a:rPr lang="en-US" altLang="ko-KR" sz="2400" dirty="0"/>
              <a:t>PC</a:t>
            </a:r>
            <a:r>
              <a:rPr lang="ko-KR" altLang="en-US" sz="2400" dirty="0"/>
              <a:t>에서 이용 시 </a:t>
            </a:r>
            <a:r>
              <a:rPr lang="en-US" altLang="ko-KR" sz="2400" dirty="0"/>
              <a:t>PDF</a:t>
            </a:r>
            <a:r>
              <a:rPr lang="ko-KR" altLang="en-US" sz="2400" dirty="0"/>
              <a:t>로 저장하여 이용하거나 </a:t>
            </a:r>
            <a:r>
              <a:rPr lang="en-US" altLang="ko-KR" sz="2400" dirty="0"/>
              <a:t>“</a:t>
            </a:r>
            <a:r>
              <a:rPr lang="ko-KR" altLang="en-US" sz="2400" dirty="0"/>
              <a:t>파일</a:t>
            </a:r>
            <a:r>
              <a:rPr lang="en-US" altLang="ko-KR" sz="2400" dirty="0"/>
              <a:t>&gt;</a:t>
            </a:r>
            <a:r>
              <a:rPr lang="ko-KR" altLang="en-US" sz="2400" dirty="0"/>
              <a:t>옵션</a:t>
            </a:r>
            <a:r>
              <a:rPr lang="en-US" altLang="ko-KR" sz="2400" dirty="0"/>
              <a:t>&gt;</a:t>
            </a:r>
            <a:r>
              <a:rPr lang="ko-KR" altLang="en-US" sz="2400" dirty="0"/>
              <a:t>저장</a:t>
            </a:r>
            <a:r>
              <a:rPr lang="en-US" altLang="ko-KR" sz="2400" dirty="0"/>
              <a:t>&gt;</a:t>
            </a:r>
            <a:r>
              <a:rPr lang="ko-KR" altLang="en-US" sz="2400" dirty="0"/>
              <a:t>파일의 글꼴 포함</a:t>
            </a:r>
            <a:r>
              <a:rPr lang="en-US" altLang="ko-KR" sz="2400" dirty="0"/>
              <a:t>” </a:t>
            </a:r>
            <a:r>
              <a:rPr lang="ko-KR" altLang="en-US" sz="2400" dirty="0"/>
              <a:t>에 체크 후 저장하여 이용합니다</a:t>
            </a:r>
            <a:r>
              <a:rPr lang="en-US" altLang="ko-KR" sz="2400" dirty="0"/>
              <a:t>.</a:t>
            </a: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19764831-EBFC-477B-AEEB-A44B9FF80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9443" y="5575458"/>
            <a:ext cx="4057650" cy="74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174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18ED598-33D1-427A-8453-321F0A25F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대회 일정</a:t>
            </a:r>
            <a:endParaRPr lang="en-US" altLang="ko-KR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F9E8B2EE-94BF-4CA9-BBB2-6055755E0B7A}"/>
              </a:ext>
            </a:extLst>
          </p:cNvPr>
          <p:cNvSpPr/>
          <p:nvPr/>
        </p:nvSpPr>
        <p:spPr>
          <a:xfrm>
            <a:off x="763675" y="5034224"/>
            <a:ext cx="6189784" cy="80386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E054C314-58B9-46EF-A8F9-751F8D7A135E}"/>
              </a:ext>
            </a:extLst>
          </p:cNvPr>
          <p:cNvSpPr txBox="1">
            <a:spLocks/>
          </p:cNvSpPr>
          <p:nvPr/>
        </p:nvSpPr>
        <p:spPr>
          <a:xfrm>
            <a:off x="763675" y="2147171"/>
            <a:ext cx="10028255" cy="49569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ko-KR" dirty="0"/>
              <a:t>SEOULTECH </a:t>
            </a:r>
            <a:r>
              <a:rPr lang="ko-KR" altLang="en-US" dirty="0"/>
              <a:t>지능로봇대회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err="1"/>
              <a:t>드론대회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예선전</a:t>
            </a:r>
            <a:r>
              <a:rPr lang="en-US" altLang="ko-KR" dirty="0"/>
              <a:t>(</a:t>
            </a:r>
            <a:r>
              <a:rPr lang="ko-KR" altLang="en-US" dirty="0"/>
              <a:t>일정 미정</a:t>
            </a:r>
            <a:r>
              <a:rPr lang="en-US" altLang="ko-KR" dirty="0"/>
              <a:t>) </a:t>
            </a:r>
            <a:r>
              <a:rPr lang="ko-KR" altLang="en-US" dirty="0"/>
              <a:t>본선 </a:t>
            </a:r>
            <a:r>
              <a:rPr lang="en-US" altLang="ko-KR" dirty="0"/>
              <a:t>1</a:t>
            </a:r>
            <a:r>
              <a:rPr lang="ko-KR" altLang="en-US" dirty="0"/>
              <a:t>일차 </a:t>
            </a:r>
            <a:r>
              <a:rPr lang="en-US" altLang="ko-KR" dirty="0"/>
              <a:t>14</a:t>
            </a:r>
            <a:r>
              <a:rPr lang="ko-KR" altLang="en-US" dirty="0"/>
              <a:t>일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지능형 창작 로봇대회 </a:t>
            </a:r>
            <a:r>
              <a:rPr lang="en-US" altLang="ko-KR" dirty="0"/>
              <a:t>: </a:t>
            </a:r>
            <a:r>
              <a:rPr lang="ko-KR" altLang="en-US" dirty="0"/>
              <a:t>본선 </a:t>
            </a:r>
            <a:r>
              <a:rPr lang="en-US" altLang="ko-KR" dirty="0"/>
              <a:t>3</a:t>
            </a:r>
            <a:r>
              <a:rPr lang="ko-KR" altLang="en-US" dirty="0"/>
              <a:t>일차 </a:t>
            </a:r>
            <a:r>
              <a:rPr lang="en-US" altLang="ko-KR" dirty="0"/>
              <a:t>16</a:t>
            </a:r>
            <a:r>
              <a:rPr lang="ko-KR" altLang="en-US" dirty="0"/>
              <a:t>일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씨름 로봇대회 </a:t>
            </a:r>
            <a:r>
              <a:rPr lang="en-US" altLang="ko-KR" dirty="0"/>
              <a:t>: </a:t>
            </a:r>
            <a:r>
              <a:rPr lang="ko-KR" altLang="en-US" dirty="0"/>
              <a:t>본선 </a:t>
            </a:r>
            <a:r>
              <a:rPr lang="en-US" altLang="ko-KR" dirty="0"/>
              <a:t>2</a:t>
            </a:r>
            <a:r>
              <a:rPr lang="ko-KR" altLang="en-US" dirty="0"/>
              <a:t>일차 </a:t>
            </a:r>
            <a:r>
              <a:rPr lang="en-US" altLang="ko-KR" dirty="0"/>
              <a:t>15</a:t>
            </a:r>
            <a:r>
              <a:rPr lang="ko-KR" altLang="en-US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30887785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18ED598-33D1-427A-8453-321F0A25F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 panose="020B0503020000020004" pitchFamily="50" charset="-127"/>
              </a:rPr>
              <a:t>대회 참가 신청 일정</a:t>
            </a:r>
            <a:endParaRPr lang="en-US" altLang="ko-KR" dirty="0">
              <a:ea typeface="맑은 고딕" panose="020B0503020000020004" pitchFamily="50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115345BD-71D8-490B-9FCB-392DA8FE8331}"/>
              </a:ext>
            </a:extLst>
          </p:cNvPr>
          <p:cNvSpPr/>
          <p:nvPr/>
        </p:nvSpPr>
        <p:spPr>
          <a:xfrm>
            <a:off x="586715" y="2866471"/>
            <a:ext cx="6630831" cy="6011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DDE2ECBB-6789-4CD8-B189-B76CF1F3B234}"/>
              </a:ext>
            </a:extLst>
          </p:cNvPr>
          <p:cNvSpPr txBox="1">
            <a:spLocks/>
          </p:cNvSpPr>
          <p:nvPr/>
        </p:nvSpPr>
        <p:spPr>
          <a:xfrm>
            <a:off x="577970" y="1901030"/>
            <a:ext cx="10028255" cy="49569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AutoNum type="arabicPeriod"/>
            </a:pPr>
            <a:r>
              <a:rPr lang="ko-KR" altLang="en-US" dirty="0" err="1"/>
              <a:t>휴머노이드</a:t>
            </a:r>
            <a:r>
              <a:rPr lang="ko-KR" altLang="en-US" dirty="0"/>
              <a:t> 로봇스포츠 </a:t>
            </a:r>
            <a:r>
              <a:rPr lang="en-US" altLang="ko-KR" dirty="0"/>
              <a:t>6</a:t>
            </a:r>
            <a:r>
              <a:rPr lang="ko-KR" altLang="en-US" dirty="0"/>
              <a:t>월 </a:t>
            </a:r>
            <a:r>
              <a:rPr lang="en-US" altLang="ko-KR" dirty="0"/>
              <a:t>20</a:t>
            </a:r>
            <a:r>
              <a:rPr lang="ko-KR" altLang="en-US" dirty="0"/>
              <a:t>일 </a:t>
            </a:r>
            <a:r>
              <a:rPr lang="en-US" altLang="ko-KR" dirty="0"/>
              <a:t>~ 8</a:t>
            </a:r>
            <a:r>
              <a:rPr lang="ko-KR" altLang="en-US" dirty="0"/>
              <a:t>월 </a:t>
            </a:r>
            <a:r>
              <a:rPr lang="en-US" altLang="ko-KR" dirty="0"/>
              <a:t>24</a:t>
            </a:r>
            <a:r>
              <a:rPr lang="ko-KR" altLang="en-US" dirty="0"/>
              <a:t>일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씨름로봇대회 </a:t>
            </a:r>
            <a:r>
              <a:rPr lang="en-US" altLang="ko-KR" dirty="0"/>
              <a:t>6</a:t>
            </a:r>
            <a:r>
              <a:rPr lang="ko-KR" altLang="en-US" dirty="0"/>
              <a:t>월 </a:t>
            </a:r>
            <a:r>
              <a:rPr lang="en-US" altLang="ko-KR" dirty="0"/>
              <a:t>20</a:t>
            </a:r>
            <a:r>
              <a:rPr lang="ko-KR" altLang="en-US" dirty="0"/>
              <a:t>일 </a:t>
            </a:r>
            <a:r>
              <a:rPr lang="en-US" altLang="ko-KR" dirty="0"/>
              <a:t>~ 9</a:t>
            </a:r>
            <a:r>
              <a:rPr lang="ko-KR" altLang="en-US" dirty="0"/>
              <a:t>월 </a:t>
            </a:r>
            <a:r>
              <a:rPr lang="en-US" altLang="ko-KR" dirty="0"/>
              <a:t>10</a:t>
            </a:r>
            <a:r>
              <a:rPr lang="ko-KR" altLang="en-US" dirty="0"/>
              <a:t>일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/>
              <a:t>지능형 창작 로봇대회 </a:t>
            </a:r>
            <a:r>
              <a:rPr lang="en-US" altLang="ko-KR" dirty="0"/>
              <a:t>6</a:t>
            </a:r>
            <a:r>
              <a:rPr lang="ko-KR" altLang="en-US" dirty="0"/>
              <a:t>월 </a:t>
            </a:r>
            <a:r>
              <a:rPr lang="en-US" altLang="ko-KR" dirty="0"/>
              <a:t>20</a:t>
            </a:r>
            <a:r>
              <a:rPr lang="ko-KR" altLang="en-US" dirty="0"/>
              <a:t>일 </a:t>
            </a:r>
            <a:r>
              <a:rPr lang="en-US" altLang="ko-KR" dirty="0"/>
              <a:t>~ 9</a:t>
            </a:r>
            <a:r>
              <a:rPr lang="ko-KR" altLang="en-US" dirty="0"/>
              <a:t>월 </a:t>
            </a:r>
            <a:r>
              <a:rPr lang="en-US" altLang="ko-KR" dirty="0"/>
              <a:t>10</a:t>
            </a:r>
            <a:r>
              <a:rPr lang="ko-KR" altLang="en-US" dirty="0"/>
              <a:t>일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r>
              <a:rPr lang="ko-KR" altLang="en-US" dirty="0" err="1"/>
              <a:t>드론대회</a:t>
            </a:r>
            <a:r>
              <a:rPr lang="ko-KR" altLang="en-US" dirty="0"/>
              <a:t> </a:t>
            </a:r>
            <a:r>
              <a:rPr lang="en-US" altLang="ko-KR" dirty="0"/>
              <a:t>6</a:t>
            </a:r>
            <a:r>
              <a:rPr lang="ko-KR" altLang="en-US" dirty="0"/>
              <a:t>월 </a:t>
            </a:r>
            <a:r>
              <a:rPr lang="en-US" altLang="ko-KR" dirty="0"/>
              <a:t>20</a:t>
            </a:r>
            <a:r>
              <a:rPr lang="ko-KR" altLang="en-US" dirty="0"/>
              <a:t>일</a:t>
            </a:r>
            <a:r>
              <a:rPr lang="en-US" altLang="ko-KR" dirty="0"/>
              <a:t> ~ 8</a:t>
            </a:r>
            <a:r>
              <a:rPr lang="ko-KR" altLang="en-US" dirty="0"/>
              <a:t>월 </a:t>
            </a:r>
            <a:r>
              <a:rPr lang="en-US" altLang="ko-KR" dirty="0"/>
              <a:t>24</a:t>
            </a:r>
            <a:r>
              <a:rPr lang="ko-KR" altLang="en-US" dirty="0"/>
              <a:t>일</a:t>
            </a:r>
          </a:p>
        </p:txBody>
      </p:sp>
    </p:spTree>
    <p:extLst>
      <p:ext uri="{BB962C8B-B14F-4D97-AF65-F5344CB8AC3E}">
        <p14:creationId xmlns:p14="http://schemas.microsoft.com/office/powerpoint/2010/main" val="26162025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18ED598-33D1-427A-8453-321F0A25F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 panose="020B0503020000020004" pitchFamily="50" charset="-127"/>
              </a:rPr>
              <a:t>경기장 규격 및 규정 변경 내용</a:t>
            </a:r>
            <a:r>
              <a:rPr lang="en-US" altLang="ko-KR" dirty="0">
                <a:ea typeface="맑은 고딕" panose="020B0503020000020004" pitchFamily="50" charset="-127"/>
              </a:rPr>
              <a:t>(06.12)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E1C12E19-5710-4B92-98BC-46DD83D1F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339" y="2099510"/>
            <a:ext cx="5675661" cy="531777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altLang="ko-KR" sz="2000" dirty="0"/>
              <a:t>1. </a:t>
            </a:r>
            <a:r>
              <a:rPr lang="ko-KR" altLang="en-US" sz="2000" dirty="0"/>
              <a:t>검은색 원 </a:t>
            </a:r>
            <a:r>
              <a:rPr lang="en-US" altLang="ko-KR" sz="2000" dirty="0"/>
              <a:t>-&gt; </a:t>
            </a:r>
            <a:r>
              <a:rPr lang="ko-KR" altLang="en-US" sz="2000" dirty="0"/>
              <a:t>흰색</a:t>
            </a:r>
            <a:r>
              <a:rPr lang="en-US" altLang="ko-KR" sz="2000" dirty="0"/>
              <a:t>, </a:t>
            </a:r>
            <a:r>
              <a:rPr lang="ko-KR" altLang="en-US" sz="2000" dirty="0"/>
              <a:t>초록색 원</a:t>
            </a: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2. </a:t>
            </a:r>
            <a:r>
              <a:rPr lang="ko-KR" altLang="en-US" sz="2000" dirty="0"/>
              <a:t>원을 제외한 전체 경기장 규격은 같다</a:t>
            </a:r>
            <a:r>
              <a:rPr lang="en-US" altLang="ko-KR" sz="2000" dirty="0"/>
              <a:t>.</a:t>
            </a:r>
          </a:p>
          <a:p>
            <a:pPr marL="457200" indent="-457200">
              <a:buAutoNum type="arabicPeriod"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3. </a:t>
            </a:r>
            <a:r>
              <a:rPr lang="ko-KR" altLang="en-US" sz="2000" dirty="0"/>
              <a:t>흰색 원에 </a:t>
            </a:r>
            <a:r>
              <a:rPr lang="en-US" altLang="ko-KR" sz="2000" dirty="0"/>
              <a:t>5</a:t>
            </a:r>
            <a:r>
              <a:rPr lang="ko-KR" altLang="en-US" sz="2000" dirty="0"/>
              <a:t>초 이상 들어가 있으면 실격패 </a:t>
            </a:r>
            <a:r>
              <a:rPr lang="en-US" altLang="ko-KR" sz="2000" dirty="0"/>
              <a:t>(</a:t>
            </a:r>
            <a:r>
              <a:rPr lang="ko-KR" altLang="en-US" sz="2000" dirty="0"/>
              <a:t>바퀴 </a:t>
            </a:r>
            <a:r>
              <a:rPr lang="en-US" altLang="ko-KR" sz="2000" dirty="0"/>
              <a:t>4</a:t>
            </a:r>
            <a:r>
              <a:rPr lang="ko-KR" altLang="en-US" sz="2000" dirty="0"/>
              <a:t>개가 들어간 순간부터 </a:t>
            </a:r>
            <a:r>
              <a:rPr lang="en-US" altLang="ko-KR" sz="2000" dirty="0"/>
              <a:t>5</a:t>
            </a:r>
            <a:r>
              <a:rPr lang="ko-KR" altLang="en-US" sz="2000" dirty="0"/>
              <a:t>초 카운트</a:t>
            </a:r>
            <a:r>
              <a:rPr lang="en-US" altLang="ko-KR" sz="2000" dirty="0"/>
              <a:t>)</a:t>
            </a:r>
          </a:p>
          <a:p>
            <a:pPr marL="457200" indent="-457200">
              <a:buAutoNum type="arabicPeriod"/>
            </a:pPr>
            <a:endParaRPr lang="en-US" altLang="ko-KR" sz="2000" dirty="0"/>
          </a:p>
          <a:p>
            <a:pPr marL="0" indent="0">
              <a:buNone/>
            </a:pPr>
            <a:r>
              <a:rPr lang="en-US" altLang="ko-KR" sz="2000" dirty="0"/>
              <a:t>4. </a:t>
            </a:r>
            <a:r>
              <a:rPr lang="ko-KR" altLang="en-US" sz="2000" dirty="0"/>
              <a:t>처음 원에서 </a:t>
            </a:r>
            <a:r>
              <a:rPr lang="en-US" altLang="ko-KR" sz="2000" dirty="0"/>
              <a:t>5</a:t>
            </a:r>
            <a:r>
              <a:rPr lang="ko-KR" altLang="en-US" sz="2000" dirty="0"/>
              <a:t>초 이내에 벗어나야 함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endParaRPr lang="en-US" altLang="ko-KR" sz="20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DCB05C4-BEA8-4714-A6A9-C6E3967E17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00" y="1219994"/>
            <a:ext cx="62103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155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B18ED598-33D1-427A-8453-321F0A25F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a typeface="맑은 고딕" panose="020B0503020000020004" pitchFamily="50" charset="-127"/>
              </a:rPr>
              <a:t>경기장 규격 및 규정 변경 내용</a:t>
            </a:r>
            <a:r>
              <a:rPr lang="en-US" altLang="ko-KR" dirty="0">
                <a:ea typeface="맑은 고딕" panose="020B0503020000020004" pitchFamily="50" charset="-127"/>
              </a:rPr>
              <a:t>(08.25)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E1C12E19-5710-4B92-98BC-46DD83D1F0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6339" y="2189200"/>
            <a:ext cx="5675661" cy="5317778"/>
          </a:xfrm>
        </p:spPr>
        <p:txBody>
          <a:bodyPr>
            <a:normAutofit/>
          </a:bodyPr>
          <a:lstStyle/>
          <a:p>
            <a:pPr marL="457200" indent="-457200">
              <a:buAutoNum type="arabicPeriod"/>
            </a:pPr>
            <a:r>
              <a:rPr lang="ko-KR" altLang="en-US" sz="2000" dirty="0"/>
              <a:t>검은색 원 </a:t>
            </a:r>
            <a:r>
              <a:rPr lang="en-US" altLang="ko-KR" sz="2000" dirty="0"/>
              <a:t>-&gt; </a:t>
            </a:r>
            <a:r>
              <a:rPr lang="ko-KR" altLang="en-US" sz="2000" dirty="0"/>
              <a:t>흰색</a:t>
            </a:r>
            <a:endParaRPr lang="en-US" altLang="ko-KR" sz="2000" dirty="0"/>
          </a:p>
          <a:p>
            <a:pPr marL="457200" indent="-457200">
              <a:buAutoNum type="arabicPeriod"/>
            </a:pPr>
            <a:endParaRPr lang="en-US" altLang="ko-KR" sz="1500" dirty="0"/>
          </a:p>
          <a:p>
            <a:pPr marL="457200" indent="-457200">
              <a:buAutoNum type="arabicPeriod"/>
            </a:pPr>
            <a:r>
              <a:rPr lang="ko-KR" altLang="en-US" sz="2000" dirty="0"/>
              <a:t>원을 제외한 전체 경기장 규격은 같다</a:t>
            </a:r>
            <a:r>
              <a:rPr lang="en-US" altLang="ko-KR" sz="2000" dirty="0"/>
              <a:t>.</a:t>
            </a:r>
          </a:p>
          <a:p>
            <a:pPr marL="457200" indent="-457200">
              <a:buAutoNum type="arabicPeriod"/>
            </a:pPr>
            <a:endParaRPr lang="en-US" altLang="ko-KR" sz="1500" dirty="0"/>
          </a:p>
          <a:p>
            <a:pPr marL="457200" indent="-457200">
              <a:buAutoNum type="arabicPeriod"/>
            </a:pPr>
            <a:r>
              <a:rPr lang="ko-KR" altLang="en-US" sz="2000" dirty="0"/>
              <a:t>흰색 원에 </a:t>
            </a:r>
            <a:r>
              <a:rPr lang="en-US" altLang="ko-KR" sz="2000" dirty="0"/>
              <a:t>15</a:t>
            </a:r>
            <a:r>
              <a:rPr lang="ko-KR" altLang="en-US" sz="2000" dirty="0"/>
              <a:t>초 이상 들어가 있으면 실격패 </a:t>
            </a:r>
            <a:r>
              <a:rPr lang="en-US" altLang="ko-KR" sz="2000" dirty="0"/>
              <a:t>(</a:t>
            </a:r>
            <a:r>
              <a:rPr lang="ko-KR" altLang="en-US" sz="2000" dirty="0"/>
              <a:t>바퀴 </a:t>
            </a:r>
            <a:r>
              <a:rPr lang="en-US" altLang="ko-KR" sz="2000" dirty="0"/>
              <a:t>4</a:t>
            </a:r>
            <a:r>
              <a:rPr lang="ko-KR" altLang="en-US" sz="2000" dirty="0"/>
              <a:t>개가 들어간 순간부터 </a:t>
            </a:r>
            <a:r>
              <a:rPr lang="en-US" altLang="ko-KR" sz="2000" dirty="0"/>
              <a:t>15</a:t>
            </a:r>
            <a:r>
              <a:rPr lang="ko-KR" altLang="en-US" sz="2000" dirty="0"/>
              <a:t>초 카운트</a:t>
            </a:r>
            <a:r>
              <a:rPr lang="en-US" altLang="ko-KR" sz="2000" dirty="0"/>
              <a:t>)</a:t>
            </a:r>
          </a:p>
          <a:p>
            <a:pPr marL="457200" indent="-457200">
              <a:buAutoNum type="arabicPeriod"/>
            </a:pPr>
            <a:endParaRPr lang="en-US" altLang="ko-KR" sz="1500" dirty="0"/>
          </a:p>
          <a:p>
            <a:pPr marL="457200" indent="-457200">
              <a:buAutoNum type="arabicPeriod"/>
            </a:pPr>
            <a:r>
              <a:rPr lang="ko-KR" altLang="en-US" sz="2000" dirty="0"/>
              <a:t>처음 원에서 </a:t>
            </a:r>
            <a:r>
              <a:rPr lang="en-US" altLang="ko-KR" sz="2000" dirty="0"/>
              <a:t>5</a:t>
            </a:r>
            <a:r>
              <a:rPr lang="ko-KR" altLang="en-US" sz="2000" dirty="0"/>
              <a:t>초 이내에 벗어나야 함</a:t>
            </a:r>
            <a:r>
              <a:rPr lang="en-US" altLang="ko-KR" sz="2000" dirty="0"/>
              <a:t>.</a:t>
            </a:r>
          </a:p>
          <a:p>
            <a:pPr marL="457200" indent="-457200">
              <a:buAutoNum type="arabicPeriod"/>
            </a:pPr>
            <a:endParaRPr lang="en-US" altLang="ko-KR" sz="1500" dirty="0"/>
          </a:p>
          <a:p>
            <a:pPr marL="0" indent="0">
              <a:buNone/>
            </a:pPr>
            <a:endParaRPr lang="en-US" altLang="ko-KR" sz="2000" dirty="0"/>
          </a:p>
          <a:p>
            <a:pPr marL="0" indent="0">
              <a:buNone/>
            </a:pPr>
            <a:endParaRPr lang="en-US" altLang="ko-KR" sz="2000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74DC89A-27DE-4E23-954E-5FDFA5C802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216" y="1041021"/>
            <a:ext cx="5630518" cy="5525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1021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로봇의 문제점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1" y="1557014"/>
            <a:ext cx="11433174" cy="5802574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n-US" altLang="ko-KR" dirty="0"/>
              <a:t>2</a:t>
            </a:r>
            <a:r>
              <a:rPr lang="ko-KR" altLang="en-US" dirty="0"/>
              <a:t>륜 구동의 경우 </a:t>
            </a:r>
            <a:r>
              <a:rPr lang="ko-KR" altLang="en-US" dirty="0" err="1"/>
              <a:t>접지력과</a:t>
            </a:r>
            <a:r>
              <a:rPr lang="ko-KR" altLang="en-US" dirty="0"/>
              <a:t> 밀어내는 힘이 </a:t>
            </a:r>
            <a:r>
              <a:rPr lang="en-US" altLang="ko-KR" dirty="0"/>
              <a:t>4</a:t>
            </a:r>
            <a:r>
              <a:rPr lang="ko-KR" altLang="en-US" dirty="0"/>
              <a:t>륜 구동 보다 약하다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(4</a:t>
            </a:r>
            <a:r>
              <a:rPr lang="ko-KR" altLang="en-US" dirty="0"/>
              <a:t>륜 기준 최대 </a:t>
            </a:r>
            <a:r>
              <a:rPr lang="en-US" altLang="ko-KR" dirty="0"/>
              <a:t>15kg, 2</a:t>
            </a:r>
            <a:r>
              <a:rPr lang="ko-KR" altLang="en-US" dirty="0"/>
              <a:t>륜 기준 최대 </a:t>
            </a:r>
            <a:r>
              <a:rPr lang="en-US" altLang="ko-KR" dirty="0"/>
              <a:t>9kg)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ko-KR" altLang="en-US" dirty="0"/>
              <a:t>바퀴 축간 거리가 길어서 회전하는 속도가 느림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en-US" altLang="ko-KR" dirty="0"/>
              <a:t>(</a:t>
            </a:r>
            <a:r>
              <a:rPr lang="ko-KR" altLang="en-US" dirty="0"/>
              <a:t>축간 거리 </a:t>
            </a:r>
            <a:r>
              <a:rPr lang="en-US" altLang="ko-KR" dirty="0"/>
              <a:t>120mm</a:t>
            </a:r>
            <a:r>
              <a:rPr lang="ko-KR" altLang="en-US" dirty="0"/>
              <a:t> 기준</a:t>
            </a:r>
            <a:r>
              <a:rPr lang="en-US" altLang="ko-KR" dirty="0"/>
              <a:t>, </a:t>
            </a:r>
            <a:r>
              <a:rPr lang="ko-KR" altLang="en-US" dirty="0"/>
              <a:t>반 바퀴 </a:t>
            </a:r>
            <a:r>
              <a:rPr lang="en-US" altLang="ko-KR" dirty="0"/>
              <a:t>0.3</a:t>
            </a:r>
            <a:r>
              <a:rPr lang="ko-KR" altLang="en-US" dirty="0"/>
              <a:t>초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3. </a:t>
            </a:r>
            <a:r>
              <a:rPr lang="ko-KR" altLang="en-US" dirty="0"/>
              <a:t>전면부가 좁다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C375994-6676-4BBB-85A8-48C2841D447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734425" y="3316663"/>
            <a:ext cx="3146425" cy="3146425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1527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6903EFC-3A57-418A-B176-1EA068DBA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1501" y="250920"/>
            <a:ext cx="9375477" cy="665813"/>
          </a:xfrm>
        </p:spPr>
        <p:txBody>
          <a:bodyPr>
            <a:normAutofit/>
          </a:bodyPr>
          <a:lstStyle/>
          <a:p>
            <a:r>
              <a:rPr lang="ko-KR" altLang="en-US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기존 로봇의 문제점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10B0059-2E96-4E95-91B0-46347081CCA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71501" y="1557014"/>
            <a:ext cx="11433174" cy="58025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ko-KR" dirty="0"/>
              <a:t>4. </a:t>
            </a:r>
            <a:r>
              <a:rPr lang="ko-KR" altLang="en-US" dirty="0"/>
              <a:t>실리콘이 찢어지면서 바퀴에서 이탈한다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5. </a:t>
            </a:r>
            <a:r>
              <a:rPr lang="ko-KR" altLang="en-US" dirty="0"/>
              <a:t>벨트가 풀리에서 이탈한다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6. </a:t>
            </a:r>
            <a:r>
              <a:rPr lang="ko-KR" altLang="en-US" dirty="0"/>
              <a:t>벨트 </a:t>
            </a:r>
            <a:r>
              <a:rPr lang="ko-KR" altLang="en-US" dirty="0" err="1"/>
              <a:t>텐셔너가</a:t>
            </a:r>
            <a:r>
              <a:rPr lang="ko-KR" altLang="en-US" dirty="0"/>
              <a:t> 벨트의 </a:t>
            </a:r>
            <a:r>
              <a:rPr lang="ko-KR" altLang="en-US" dirty="0" err="1"/>
              <a:t>텐션을</a:t>
            </a:r>
            <a:r>
              <a:rPr lang="ko-KR" altLang="en-US" dirty="0"/>
              <a:t> 확실히 잡아주지 못했다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 </a:t>
            </a:r>
            <a:endParaRPr lang="en-US" altLang="ko-KR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C375994-6676-4BBB-85A8-48C2841D447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734425" y="3316663"/>
            <a:ext cx="3146425" cy="3146425"/>
          </a:xfrm>
        </p:spPr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81111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 바른고딕">
      <a:majorFont>
        <a:latin typeface="나눔바른고딕"/>
        <a:ea typeface="나눔바른고딕"/>
        <a:cs typeface=""/>
      </a:majorFont>
      <a:minorFont>
        <a:latin typeface="나눔바른고딕 Light"/>
        <a:ea typeface="나눔바른고딕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18758</TotalTime>
  <Words>1231</Words>
  <Application>Microsoft Office PowerPoint</Application>
  <PresentationFormat>와이드스크린</PresentationFormat>
  <Paragraphs>228</Paragraphs>
  <Slides>22</Slides>
  <Notes>7</Notes>
  <HiddenSlides>4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7" baseType="lpstr">
      <vt:lpstr>Arial</vt:lpstr>
      <vt:lpstr>나눔바른고딕 Light</vt:lpstr>
      <vt:lpstr>맑은 고딕</vt:lpstr>
      <vt:lpstr>나눔바른고딕</vt:lpstr>
      <vt:lpstr>Office 테마</vt:lpstr>
      <vt:lpstr>2017년 IRC 씨름로봇</vt:lpstr>
      <vt:lpstr>PowerPoint 프레젠테이션</vt:lpstr>
      <vt:lpstr>템플릿 사용시 주의 사항</vt:lpstr>
      <vt:lpstr>대회 일정</vt:lpstr>
      <vt:lpstr>대회 참가 신청 일정</vt:lpstr>
      <vt:lpstr>경기장 규격 및 규정 변경 내용(06.12)</vt:lpstr>
      <vt:lpstr>경기장 규격 및 규정 변경 내용(08.25)</vt:lpstr>
      <vt:lpstr>기존 로봇의 문제점</vt:lpstr>
      <vt:lpstr>기존 로봇의 문제점</vt:lpstr>
      <vt:lpstr>Detect Test(2016년)</vt:lpstr>
      <vt:lpstr>문제점 개선 사항</vt:lpstr>
      <vt:lpstr>문제점 개선 사항</vt:lpstr>
      <vt:lpstr>참가 로봇 특징(조영훈)</vt:lpstr>
      <vt:lpstr>참가 로봇 특징(이민호)</vt:lpstr>
      <vt:lpstr>전략(1)</vt:lpstr>
      <vt:lpstr>전략(2)</vt:lpstr>
      <vt:lpstr>전략(3)</vt:lpstr>
      <vt:lpstr>PowerPoint 프레젠테이션</vt:lpstr>
      <vt:lpstr>PowerPoint 프레젠테이션</vt:lpstr>
      <vt:lpstr>PowerPoint 프레젠테이션</vt:lpstr>
      <vt:lpstr>8월 4주차 계획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로봇게임세미나</dc:title>
  <dc:creator>Suhan Park</dc:creator>
  <cp:lastModifiedBy>Yeonghoon Cho</cp:lastModifiedBy>
  <cp:revision>217</cp:revision>
  <dcterms:created xsi:type="dcterms:W3CDTF">2015-03-18T10:37:03Z</dcterms:created>
  <dcterms:modified xsi:type="dcterms:W3CDTF">2017-08-29T17:33:34Z</dcterms:modified>
</cp:coreProperties>
</file>

<file path=docProps/thumbnail.jpeg>
</file>